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58" r:id="rId7"/>
    <p:sldId id="257" r:id="rId8"/>
    <p:sldId id="276" r:id="rId9"/>
    <p:sldId id="272" r:id="rId10"/>
    <p:sldId id="273" r:id="rId11"/>
    <p:sldId id="274" r:id="rId12"/>
    <p:sldId id="259" r:id="rId13"/>
    <p:sldId id="256" r:id="rId14"/>
    <p:sldId id="271" r:id="rId15"/>
    <p:sldId id="263" r:id="rId16"/>
    <p:sldId id="264" r:id="rId17"/>
    <p:sldId id="265" r:id="rId18"/>
    <p:sldId id="266" r:id="rId19"/>
    <p:sldId id="267" r:id="rId20"/>
    <p:sldId id="268" r:id="rId21"/>
    <p:sldId id="269" r:id="rId22"/>
    <p:sldId id="270" r:id="rId23"/>
    <p:sldId id="275" r:id="rId24"/>
    <p:sldId id="290" r:id="rId25"/>
    <p:sldId id="291" r:id="rId26"/>
    <p:sldId id="292" r:id="rId27"/>
    <p:sldId id="293" r:id="rId28"/>
    <p:sldId id="294" r:id="rId29"/>
    <p:sldId id="285" r:id="rId30"/>
    <p:sldId id="286" r:id="rId31"/>
    <p:sldId id="287" r:id="rId32"/>
    <p:sldId id="288" r:id="rId33"/>
    <p:sldId id="289" r:id="rId34"/>
    <p:sldId id="277" r:id="rId35"/>
    <p:sldId id="278" r:id="rId36"/>
    <p:sldId id="295" r:id="rId37"/>
    <p:sldId id="279" r:id="rId38"/>
    <p:sldId id="280" r:id="rId39"/>
    <p:sldId id="281" r:id="rId40"/>
    <p:sldId id="282" r:id="rId41"/>
    <p:sldId id="283" r:id="rId42"/>
    <p:sldId id="28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85F5F-7704-4D0B-9EC8-E9EF3E22E939}" type="datetimeFigureOut">
              <a:rPr lang="en-US" smtClean="0"/>
              <a:t>4/16/2018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3578246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t>4/16/2018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158253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t>4/16/2018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1499875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37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14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67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31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67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097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20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842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t>4/16/2018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3585269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773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544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458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183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12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975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869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642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078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47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85F5F-7704-4D0B-9EC8-E9EF3E22E939}" type="datetimeFigureOut">
              <a:rPr lang="en-US" smtClean="0"/>
              <a:t>4/16/2018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1098326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697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791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550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924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107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48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84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786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006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52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85F5F-7704-4D0B-9EC8-E9EF3E22E939}"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127259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649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526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935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318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940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156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466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314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424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52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85F5F-7704-4D0B-9EC8-E9EF3E22E939}" type="datetimeFigureOut">
              <a:rPr lang="en-US" smtClean="0"/>
              <a:t>4/16/2018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16571939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582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4254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5032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723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819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975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4369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86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9004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5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85F5F-7704-4D0B-9EC8-E9EF3E22E939}" type="datetimeFigureOut">
              <a:rPr lang="en-US" smtClean="0"/>
              <a:t>4/16/2018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419167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9003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482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826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1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280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198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29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85F5F-7704-4D0B-9EC8-E9EF3E22E939}" type="datetimeFigureOut">
              <a:rPr lang="en-US" smtClean="0"/>
              <a:t>4/16/2018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1477475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5722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85F5F-7704-4D0B-9EC8-E9EF3E22E939}"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8ACC9-497C-4945-A94B-6598E6B6861C}" type="slidenum">
              <a:rPr lang="en-US" smtClean="0"/>
              <a:t>‹#›</a:t>
            </a:fld>
            <a:endParaRPr lang="en-US"/>
          </a:p>
        </p:txBody>
      </p:sp>
    </p:spTree>
    <p:extLst>
      <p:ext uri="{BB962C8B-B14F-4D97-AF65-F5344CB8AC3E}">
        <p14:creationId xmlns:p14="http://schemas.microsoft.com/office/powerpoint/2010/main" val="142134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85F5F-7704-4D0B-9EC8-E9EF3E22E939}" type="datetimeFigureOut">
              <a:rPr lang="en-US" smtClean="0"/>
              <a:t>4/16/2018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8ACC9-497C-4945-A94B-6598E6B6861C}" type="slidenum">
              <a:rPr lang="en-US" smtClean="0"/>
              <a:t>‹#›</a:t>
            </a:fld>
            <a:endParaRPr lang="en-US"/>
          </a:p>
        </p:txBody>
      </p:sp>
    </p:spTree>
    <p:extLst>
      <p:ext uri="{BB962C8B-B14F-4D97-AF65-F5344CB8AC3E}">
        <p14:creationId xmlns:p14="http://schemas.microsoft.com/office/powerpoint/2010/main" val="2895825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B26D4-132D-415D-B576-79A8B9F1257B}"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C5EAD-3914-4C44-9037-610EEC15D4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948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85F5F-7704-4D0B-9EC8-E9EF3E22E939}" type="datetimeFigureOut">
              <a:rPr lang="en-US">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8ACC9-497C-4945-A94B-6598E6B6861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8200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9873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839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85F5F-7704-4D0B-9EC8-E9EF3E22E939}" type="datetimeFigureOut">
              <a:rPr lang="en-US" smtClean="0">
                <a:solidFill>
                  <a:prstClr val="black">
                    <a:tint val="75000"/>
                  </a:prstClr>
                </a:solidFill>
              </a:rPr>
              <a:pPr/>
              <a:t>4/16/2018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8ACC9-497C-4945-A94B-6598E6B686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315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8" y="0"/>
            <a:ext cx="102901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228600" y="762000"/>
            <a:ext cx="8686800" cy="1470025"/>
          </a:xfrm>
        </p:spPr>
        <p:txBody>
          <a:bodyPr>
            <a:normAutofit/>
          </a:bodyPr>
          <a:lstStyle/>
          <a:p>
            <a:r>
              <a:rPr lang="en-US" sz="5300" b="1" dirty="0">
                <a:solidFill>
                  <a:schemeClr val="bg1"/>
                </a:solidFill>
                <a:effectLst>
                  <a:outerShdw blurRad="38100" dist="38100" dir="2700000" algn="tl">
                    <a:srgbClr val="000000">
                      <a:alpha val="43137"/>
                    </a:srgbClr>
                  </a:outerShdw>
                </a:effectLst>
              </a:rPr>
              <a:t>Hearing from the Holy Spirit</a:t>
            </a:r>
            <a:endParaRPr lang="en-US" dirty="0">
              <a:solidFill>
                <a:schemeClr val="bg1"/>
              </a:solidFill>
            </a:endParaRPr>
          </a:p>
        </p:txBody>
      </p:sp>
      <p:sp>
        <p:nvSpPr>
          <p:cNvPr id="3" name="TextBox 2"/>
          <p:cNvSpPr txBox="1"/>
          <p:nvPr/>
        </p:nvSpPr>
        <p:spPr>
          <a:xfrm>
            <a:off x="1828800" y="3886200"/>
            <a:ext cx="6019800" cy="1569660"/>
          </a:xfrm>
          <a:prstGeom prst="rect">
            <a:avLst/>
          </a:prstGeom>
          <a:noFill/>
        </p:spPr>
        <p:txBody>
          <a:bodyPr wrap="square" rtlCol="0">
            <a:spAutoFit/>
          </a:bodyPr>
          <a:lstStyle/>
          <a:p>
            <a:pPr algn="ctr"/>
            <a:r>
              <a:rPr lang="en-US" sz="3200" dirty="0" smtClean="0">
                <a:solidFill>
                  <a:schemeClr val="bg1"/>
                </a:solidFill>
              </a:rPr>
              <a:t>John Wilbur</a:t>
            </a:r>
          </a:p>
          <a:p>
            <a:pPr algn="ctr"/>
            <a:r>
              <a:rPr lang="en-US" sz="3200" dirty="0" smtClean="0">
                <a:solidFill>
                  <a:schemeClr val="bg1"/>
                </a:solidFill>
              </a:rPr>
              <a:t>Deeper in the Spirit Workshop</a:t>
            </a:r>
          </a:p>
          <a:p>
            <a:pPr algn="ctr"/>
            <a:r>
              <a:rPr lang="en-US" sz="3200" dirty="0" smtClean="0">
                <a:solidFill>
                  <a:schemeClr val="bg1"/>
                </a:solidFill>
              </a:rPr>
              <a:t>April 14, 2018</a:t>
            </a:r>
            <a:endParaRPr lang="en-US" sz="3200" dirty="0">
              <a:solidFill>
                <a:schemeClr val="bg1"/>
              </a:solidFill>
            </a:endParaRPr>
          </a:p>
        </p:txBody>
      </p:sp>
    </p:spTree>
    <p:extLst>
      <p:ext uri="{BB962C8B-B14F-4D97-AF65-F5344CB8AC3E}">
        <p14:creationId xmlns:p14="http://schemas.microsoft.com/office/powerpoint/2010/main" val="2116669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5486400" cy="3170099"/>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alpha val="43137"/>
                    </a:srgbClr>
                  </a:outerShdw>
                </a:effectLst>
              </a:rPr>
              <a:t>Intentionally quiet your body, mind and spirit. Slow down and quiet down so you are able to hear the Holy Spirit.</a:t>
            </a:r>
          </a:p>
        </p:txBody>
      </p:sp>
    </p:spTree>
    <p:extLst>
      <p:ext uri="{BB962C8B-B14F-4D97-AF65-F5344CB8AC3E}">
        <p14:creationId xmlns:p14="http://schemas.microsoft.com/office/powerpoint/2010/main" val="767103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5486400" cy="5016758"/>
          </a:xfrm>
          <a:prstGeom prst="rect">
            <a:avLst/>
          </a:prstGeom>
          <a:noFill/>
        </p:spPr>
        <p:txBody>
          <a:bodyPr wrap="square" rtlCol="0">
            <a:spAutoFit/>
          </a:bodyPr>
          <a:lstStyle/>
          <a:p>
            <a:pPr lvl="0"/>
            <a:r>
              <a:rPr lang="en-US" sz="4000" b="1" dirty="0">
                <a:solidFill>
                  <a:srgbClr val="FFFF00"/>
                </a:solidFill>
                <a:effectLst>
                  <a:outerShdw blurRad="38100" dist="38100" dir="2700000" algn="tl">
                    <a:srgbClr val="000000">
                      <a:alpha val="43137"/>
                    </a:srgbClr>
                  </a:outerShdw>
                </a:effectLst>
              </a:rPr>
              <a:t>Breathe slowly and deeply. As you breathe out, give your stress and worry over to Christ.  As you breathe in, think on and take in His goodness, truth and peace.</a:t>
            </a:r>
          </a:p>
        </p:txBody>
      </p:sp>
    </p:spTree>
    <p:extLst>
      <p:ext uri="{BB962C8B-B14F-4D97-AF65-F5344CB8AC3E}">
        <p14:creationId xmlns:p14="http://schemas.microsoft.com/office/powerpoint/2010/main" val="1136041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5486400" cy="3170099"/>
          </a:xfrm>
          <a:prstGeom prst="rect">
            <a:avLst/>
          </a:prstGeom>
          <a:noFill/>
        </p:spPr>
        <p:txBody>
          <a:bodyPr wrap="square" rtlCol="0">
            <a:spAutoFit/>
          </a:bodyPr>
          <a:lstStyle/>
          <a:p>
            <a:pPr lvl="0"/>
            <a:r>
              <a:rPr lang="en-US" sz="4000" b="1" dirty="0">
                <a:solidFill>
                  <a:srgbClr val="FFFF00"/>
                </a:solidFill>
                <a:effectLst>
                  <a:outerShdw blurRad="38100" dist="38100" dir="2700000" algn="tl">
                    <a:srgbClr val="000000">
                      <a:alpha val="43137"/>
                    </a:srgbClr>
                  </a:outerShdw>
                </a:effectLst>
              </a:rPr>
              <a:t>Provide space for the Holy Spirit to speak. Invite Him to speak to you and quietly wait for Him.</a:t>
            </a:r>
          </a:p>
        </p:txBody>
      </p:sp>
    </p:spTree>
    <p:extLst>
      <p:ext uri="{BB962C8B-B14F-4D97-AF65-F5344CB8AC3E}">
        <p14:creationId xmlns:p14="http://schemas.microsoft.com/office/powerpoint/2010/main" val="4154776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5791200" cy="5632311"/>
          </a:xfrm>
          <a:prstGeom prst="rect">
            <a:avLst/>
          </a:prstGeom>
          <a:noFill/>
        </p:spPr>
        <p:txBody>
          <a:bodyPr wrap="square" rtlCol="0">
            <a:spAutoFit/>
          </a:bodyPr>
          <a:lstStyle/>
          <a:p>
            <a:pPr lvl="0"/>
            <a:r>
              <a:rPr lang="en-US" sz="4000" b="1" dirty="0">
                <a:solidFill>
                  <a:srgbClr val="FFFF00"/>
                </a:solidFill>
                <a:effectLst>
                  <a:outerShdw blurRad="38100" dist="38100" dir="2700000" algn="tl">
                    <a:srgbClr val="000000">
                      <a:alpha val="43137"/>
                    </a:srgbClr>
                  </a:outerShdw>
                </a:effectLst>
              </a:rPr>
              <a:t>Worshipful music, nature, </a:t>
            </a:r>
            <a:r>
              <a:rPr lang="en-US" sz="4000" b="1" dirty="0" err="1">
                <a:solidFill>
                  <a:srgbClr val="FFFF00"/>
                </a:solidFill>
                <a:effectLst>
                  <a:outerShdw blurRad="38100" dist="38100" dir="2700000" algn="tl">
                    <a:srgbClr val="000000">
                      <a:alpha val="43137"/>
                    </a:srgbClr>
                  </a:outerShdw>
                </a:effectLst>
              </a:rPr>
              <a:t>etc</a:t>
            </a:r>
            <a:r>
              <a:rPr lang="en-US" sz="4000" b="1" dirty="0">
                <a:solidFill>
                  <a:srgbClr val="FFFF00"/>
                </a:solidFill>
                <a:effectLst>
                  <a:outerShdw blurRad="38100" dist="38100" dir="2700000" algn="tl">
                    <a:srgbClr val="000000">
                      <a:alpha val="43137"/>
                    </a:srgbClr>
                  </a:outerShdw>
                </a:effectLst>
              </a:rPr>
              <a:t> may enhance your hearing, but don’t become dependent on it.  Hearing can be done under less than ideal settings.  It is a learned and practiced skill available to all believers.</a:t>
            </a:r>
          </a:p>
        </p:txBody>
      </p:sp>
    </p:spTree>
    <p:extLst>
      <p:ext uri="{BB962C8B-B14F-4D97-AF65-F5344CB8AC3E}">
        <p14:creationId xmlns:p14="http://schemas.microsoft.com/office/powerpoint/2010/main" val="196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6096000" cy="6247864"/>
          </a:xfrm>
          <a:prstGeom prst="rect">
            <a:avLst/>
          </a:prstGeom>
          <a:noFill/>
        </p:spPr>
        <p:txBody>
          <a:bodyPr wrap="square" rtlCol="0">
            <a:spAutoFit/>
          </a:bodyPr>
          <a:lstStyle/>
          <a:p>
            <a:pPr lvl="0"/>
            <a:r>
              <a:rPr lang="en-US" sz="4000" b="1" dirty="0">
                <a:solidFill>
                  <a:srgbClr val="FFFF00"/>
                </a:solidFill>
                <a:effectLst>
                  <a:outerShdw blurRad="38100" dist="38100" dir="2700000" algn="tl">
                    <a:srgbClr val="000000">
                      <a:alpha val="43137"/>
                    </a:srgbClr>
                  </a:outerShdw>
                </a:effectLst>
              </a:rPr>
              <a:t>Be aware that the Holy Spirit speaks in many various ways. These can include but are not limited to: visions, impressions, dreams, a clear voice, feelings of peace, comfort, conviction, gratefulness, wonder, love, being loved, the written word, etc.</a:t>
            </a:r>
          </a:p>
        </p:txBody>
      </p:sp>
    </p:spTree>
    <p:extLst>
      <p:ext uri="{BB962C8B-B14F-4D97-AF65-F5344CB8AC3E}">
        <p14:creationId xmlns:p14="http://schemas.microsoft.com/office/powerpoint/2010/main" val="223348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5486400" cy="5016758"/>
          </a:xfrm>
          <a:prstGeom prst="rect">
            <a:avLst/>
          </a:prstGeom>
          <a:noFill/>
        </p:spPr>
        <p:txBody>
          <a:bodyPr wrap="square" rtlCol="0">
            <a:spAutoFit/>
          </a:bodyPr>
          <a:lstStyle/>
          <a:p>
            <a:pPr lvl="0"/>
            <a:r>
              <a:rPr lang="en-US" sz="4000" b="1" dirty="0">
                <a:solidFill>
                  <a:srgbClr val="FFFF00"/>
                </a:solidFill>
                <a:effectLst>
                  <a:outerShdw blurRad="38100" dist="38100" dir="2700000" algn="tl">
                    <a:srgbClr val="000000">
                      <a:alpha val="43137"/>
                    </a:srgbClr>
                  </a:outerShdw>
                </a:effectLst>
              </a:rPr>
              <a:t>As the Holy Spirit speaks, interact with Him. Ask the next question. Having these conversations with God lead to deeper understanding, intimacy, obedience and faith.</a:t>
            </a:r>
          </a:p>
        </p:txBody>
      </p:sp>
    </p:spTree>
    <p:extLst>
      <p:ext uri="{BB962C8B-B14F-4D97-AF65-F5344CB8AC3E}">
        <p14:creationId xmlns:p14="http://schemas.microsoft.com/office/powerpoint/2010/main" val="948633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5486400" cy="2554545"/>
          </a:xfrm>
          <a:prstGeom prst="rect">
            <a:avLst/>
          </a:prstGeom>
          <a:noFill/>
        </p:spPr>
        <p:txBody>
          <a:bodyPr wrap="square" rtlCol="0">
            <a:spAutoFit/>
          </a:bodyPr>
          <a:lstStyle/>
          <a:p>
            <a:pPr lvl="0"/>
            <a:r>
              <a:rPr lang="en-US" sz="4000" b="1" dirty="0">
                <a:solidFill>
                  <a:srgbClr val="FFFF00"/>
                </a:solidFill>
                <a:effectLst>
                  <a:outerShdw blurRad="38100" dist="38100" dir="2700000" algn="tl">
                    <a:srgbClr val="000000">
                      <a:alpha val="43137"/>
                    </a:srgbClr>
                  </a:outerShdw>
                </a:effectLst>
              </a:rPr>
              <a:t>Reflect. Let it simmer for a while. Soak in what God did in you during your hearing from Him.</a:t>
            </a:r>
          </a:p>
        </p:txBody>
      </p:sp>
    </p:spTree>
    <p:extLst>
      <p:ext uri="{BB962C8B-B14F-4D97-AF65-F5344CB8AC3E}">
        <p14:creationId xmlns:p14="http://schemas.microsoft.com/office/powerpoint/2010/main" val="259289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5486400" cy="3785652"/>
          </a:xfrm>
          <a:prstGeom prst="rect">
            <a:avLst/>
          </a:prstGeom>
          <a:noFill/>
        </p:spPr>
        <p:txBody>
          <a:bodyPr wrap="square" rtlCol="0">
            <a:spAutoFit/>
          </a:bodyPr>
          <a:lstStyle/>
          <a:p>
            <a:pPr lvl="0"/>
            <a:r>
              <a:rPr lang="en-US" sz="4000" b="1" dirty="0">
                <a:solidFill>
                  <a:srgbClr val="FFFF00"/>
                </a:solidFill>
                <a:effectLst>
                  <a:outerShdw blurRad="38100" dist="38100" dir="2700000" algn="tl">
                    <a:srgbClr val="000000">
                      <a:alpha val="43137"/>
                    </a:srgbClr>
                  </a:outerShdw>
                </a:effectLst>
              </a:rPr>
              <a:t>Thank Him.  Never take for granted that the God who spoke all the galaxies into existence speaks to you individually.</a:t>
            </a:r>
          </a:p>
        </p:txBody>
      </p:sp>
    </p:spTree>
    <p:extLst>
      <p:ext uri="{BB962C8B-B14F-4D97-AF65-F5344CB8AC3E}">
        <p14:creationId xmlns:p14="http://schemas.microsoft.com/office/powerpoint/2010/main" val="57212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9180723"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704160" y="4114800"/>
            <a:ext cx="7772400" cy="1470025"/>
          </a:xfrm>
        </p:spPr>
        <p:txBody>
          <a:bodyPr>
            <a:normAutofit/>
          </a:bodyPr>
          <a:lstStyle/>
          <a:p>
            <a:r>
              <a:rPr lang="en-US" sz="8000" b="1" dirty="0">
                <a:solidFill>
                  <a:srgbClr val="FFFF00"/>
                </a:solidFill>
                <a:effectLst>
                  <a:outerShdw blurRad="38100" dist="38100" dir="2700000" algn="tl">
                    <a:srgbClr val="000000">
                      <a:alpha val="43137"/>
                    </a:srgbClr>
                  </a:outerShdw>
                </a:effectLst>
              </a:rPr>
              <a:t>Practice</a:t>
            </a:r>
          </a:p>
        </p:txBody>
      </p:sp>
    </p:spTree>
    <p:extLst>
      <p:ext uri="{BB962C8B-B14F-4D97-AF65-F5344CB8AC3E}">
        <p14:creationId xmlns:p14="http://schemas.microsoft.com/office/powerpoint/2010/main" val="3175872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6172200" cy="6247864"/>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alpha val="43137"/>
                    </a:srgbClr>
                  </a:outerShdw>
                </a:effectLst>
              </a:rPr>
              <a:t>Guidelines for hearing from the Holy Spirit:</a:t>
            </a:r>
          </a:p>
          <a:p>
            <a:endParaRPr lang="en-US" sz="4000" b="1" dirty="0">
              <a:solidFill>
                <a:srgbClr val="FFFF00"/>
              </a:solidFill>
              <a:effectLst>
                <a:outerShdw blurRad="38100" dist="38100" dir="2700000" algn="tl">
                  <a:srgbClr val="000000">
                    <a:alpha val="43137"/>
                  </a:srgbClr>
                </a:outerShdw>
              </a:effectLst>
            </a:endParaRPr>
          </a:p>
          <a:p>
            <a:r>
              <a:rPr lang="en-US" sz="4000" b="1" dirty="0">
                <a:solidFill>
                  <a:srgbClr val="FFFF00"/>
                </a:solidFill>
                <a:effectLst>
                  <a:outerShdw blurRad="38100" dist="38100" dir="2700000" algn="tl">
                    <a:srgbClr val="000000">
                      <a:alpha val="43137"/>
                    </a:srgbClr>
                  </a:outerShdw>
                </a:effectLst>
              </a:rPr>
              <a:t>- Must be God-centered</a:t>
            </a:r>
          </a:p>
          <a:p>
            <a:r>
              <a:rPr lang="en-US" sz="4000" b="1" dirty="0">
                <a:solidFill>
                  <a:srgbClr val="FFFF00"/>
                </a:solidFill>
                <a:effectLst>
                  <a:outerShdw blurRad="38100" dist="38100" dir="2700000" algn="tl">
                    <a:srgbClr val="000000">
                      <a:alpha val="43137"/>
                    </a:srgbClr>
                  </a:outerShdw>
                </a:effectLst>
              </a:rPr>
              <a:t>- Must be Biblically accurate</a:t>
            </a:r>
          </a:p>
          <a:p>
            <a:r>
              <a:rPr lang="en-US" sz="4000" b="1" dirty="0">
                <a:solidFill>
                  <a:srgbClr val="FFFF00"/>
                </a:solidFill>
                <a:effectLst>
                  <a:outerShdw blurRad="38100" dist="38100" dir="2700000" algn="tl">
                    <a:srgbClr val="000000">
                      <a:alpha val="43137"/>
                    </a:srgbClr>
                  </a:outerShdw>
                </a:effectLst>
              </a:rPr>
              <a:t>- Must produce greater intimacy with Christ</a:t>
            </a:r>
          </a:p>
          <a:p>
            <a:r>
              <a:rPr lang="en-US" sz="4000" b="1" dirty="0">
                <a:solidFill>
                  <a:srgbClr val="FFFF00"/>
                </a:solidFill>
                <a:effectLst>
                  <a:outerShdw blurRad="38100" dist="38100" dir="2700000" algn="tl">
                    <a:srgbClr val="000000">
                      <a:alpha val="43137"/>
                    </a:srgbClr>
                  </a:outerShdw>
                </a:effectLst>
              </a:rPr>
              <a:t>- Must produce love, joy and peace (fruits of the Spirit)</a:t>
            </a:r>
          </a:p>
        </p:txBody>
      </p:sp>
    </p:spTree>
    <p:extLst>
      <p:ext uri="{BB962C8B-B14F-4D97-AF65-F5344CB8AC3E}">
        <p14:creationId xmlns:p14="http://schemas.microsoft.com/office/powerpoint/2010/main" val="670271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11277600" cy="68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52400" y="2667000"/>
            <a:ext cx="8839200" cy="1470025"/>
          </a:xfrm>
        </p:spPr>
        <p:txBody>
          <a:bodyPr>
            <a:normAutofit fontScale="90000"/>
          </a:bodyPr>
          <a:lstStyle/>
          <a:p>
            <a:r>
              <a:rPr lang="en-US" sz="3100" b="1" dirty="0">
                <a:solidFill>
                  <a:schemeClr val="bg1"/>
                </a:solidFill>
              </a:rPr>
              <a:t>Introduction</a:t>
            </a:r>
            <a:br>
              <a:rPr lang="en-US" sz="3100" b="1" dirty="0">
                <a:solidFill>
                  <a:schemeClr val="bg1"/>
                </a:solidFill>
              </a:rPr>
            </a:br>
            <a:r>
              <a:rPr lang="en-US" sz="3100" b="1" dirty="0">
                <a:solidFill>
                  <a:schemeClr val="bg1"/>
                </a:solidFill>
              </a:rPr>
              <a:t/>
            </a:r>
            <a:br>
              <a:rPr lang="en-US" sz="3100" b="1" dirty="0">
                <a:solidFill>
                  <a:schemeClr val="bg1"/>
                </a:solidFill>
              </a:rPr>
            </a:br>
            <a:r>
              <a:rPr lang="en-US" sz="6000" b="1" dirty="0">
                <a:solidFill>
                  <a:schemeClr val="bg1"/>
                </a:solidFill>
                <a:effectLst>
                  <a:outerShdw blurRad="38100" dist="38100" dir="2700000" algn="tl">
                    <a:srgbClr val="000000">
                      <a:alpha val="43137"/>
                    </a:srgbClr>
                  </a:outerShdw>
                </a:effectLst>
              </a:rPr>
              <a:t>Hearing – Receiving – Following - Flowing</a:t>
            </a:r>
            <a:br>
              <a:rPr lang="en-US" sz="6000" b="1" dirty="0">
                <a:solidFill>
                  <a:schemeClr val="bg1"/>
                </a:solidFill>
                <a:effectLst>
                  <a:outerShdw blurRad="38100" dist="38100" dir="2700000" algn="tl">
                    <a:srgbClr val="000000">
                      <a:alpha val="43137"/>
                    </a:srgbClr>
                  </a:outerShdw>
                </a:effectLst>
              </a:rPr>
            </a:br>
            <a:r>
              <a:rPr lang="en-US" sz="3100" b="1" dirty="0">
                <a:solidFill>
                  <a:schemeClr val="bg1"/>
                </a:solidFill>
              </a:rPr>
              <a:t/>
            </a:r>
            <a:br>
              <a:rPr lang="en-US" sz="3100" b="1" dirty="0">
                <a:solidFill>
                  <a:schemeClr val="bg1"/>
                </a:solidFill>
              </a:rPr>
            </a:br>
            <a:endParaRPr lang="en-US" b="1" dirty="0">
              <a:solidFill>
                <a:schemeClr val="bg1"/>
              </a:solidFill>
            </a:endParaRPr>
          </a:p>
        </p:txBody>
      </p:sp>
    </p:spTree>
    <p:extLst>
      <p:ext uri="{BB962C8B-B14F-4D97-AF65-F5344CB8AC3E}">
        <p14:creationId xmlns:p14="http://schemas.microsoft.com/office/powerpoint/2010/main" val="2778653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11277600" cy="68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52400" y="2971800"/>
            <a:ext cx="8839200" cy="1470025"/>
          </a:xfrm>
        </p:spPr>
        <p:txBody>
          <a:bodyPr>
            <a:normAutofit fontScale="90000"/>
          </a:bodyPr>
          <a:lstStyle/>
          <a:p>
            <a:r>
              <a:rPr lang="en-US" sz="4000" b="1" dirty="0">
                <a:solidFill>
                  <a:schemeClr val="bg1"/>
                </a:solidFill>
              </a:rPr>
              <a:t>Filling up</a:t>
            </a:r>
            <a:br>
              <a:rPr lang="en-US" sz="4000" b="1" dirty="0">
                <a:solidFill>
                  <a:schemeClr val="bg1"/>
                </a:solidFill>
              </a:rPr>
            </a:br>
            <a:r>
              <a:rPr lang="en-US" sz="3100" b="1" dirty="0">
                <a:solidFill>
                  <a:schemeClr val="bg1"/>
                </a:solidFill>
              </a:rPr>
              <a:t/>
            </a:r>
            <a:br>
              <a:rPr lang="en-US" sz="3100" b="1" dirty="0">
                <a:solidFill>
                  <a:schemeClr val="bg1"/>
                </a:solidFill>
              </a:rPr>
            </a:br>
            <a:r>
              <a:rPr lang="en-US" sz="3600" b="1" dirty="0">
                <a:solidFill>
                  <a:schemeClr val="bg1"/>
                </a:solidFill>
              </a:rPr>
              <a:t>Be careful how you live. Don’t live like fools, but like those who are wise. </a:t>
            </a:r>
            <a:r>
              <a:rPr lang="en-US" sz="3600" b="1" baseline="30000" dirty="0">
                <a:solidFill>
                  <a:schemeClr val="bg1"/>
                </a:solidFill>
              </a:rPr>
              <a:t> </a:t>
            </a:r>
            <a:r>
              <a:rPr lang="en-US" sz="3600" b="1" dirty="0">
                <a:solidFill>
                  <a:schemeClr val="bg1"/>
                </a:solidFill>
              </a:rPr>
              <a:t>Make the most of every opportunity in these evil days. </a:t>
            </a:r>
            <a:r>
              <a:rPr lang="en-US" sz="3600" b="1" baseline="30000" dirty="0">
                <a:solidFill>
                  <a:schemeClr val="bg1"/>
                </a:solidFill>
              </a:rPr>
              <a:t> </a:t>
            </a:r>
            <a:r>
              <a:rPr lang="en-US" sz="3600" b="1" dirty="0">
                <a:solidFill>
                  <a:schemeClr val="bg1"/>
                </a:solidFill>
              </a:rPr>
              <a:t>Don’t act thoughtlessly, but understand what the Lord wants you to do. </a:t>
            </a:r>
            <a:r>
              <a:rPr lang="en-US" sz="3600" b="1" baseline="30000" dirty="0">
                <a:solidFill>
                  <a:schemeClr val="bg1"/>
                </a:solidFill>
              </a:rPr>
              <a:t> </a:t>
            </a:r>
            <a:r>
              <a:rPr lang="en-US" sz="3600" b="1" dirty="0">
                <a:solidFill>
                  <a:schemeClr val="bg1"/>
                </a:solidFill>
              </a:rPr>
              <a:t>Don’t be drunk with wine, because that will ruin your life. Instead, be filled with the Holy Spirit, </a:t>
            </a:r>
            <a:r>
              <a:rPr lang="en-US" sz="3600" b="1" baseline="30000" dirty="0">
                <a:solidFill>
                  <a:schemeClr val="bg1"/>
                </a:solidFill>
              </a:rPr>
              <a:t> </a:t>
            </a:r>
            <a:r>
              <a:rPr lang="en-US" sz="3600" b="1" dirty="0">
                <a:solidFill>
                  <a:schemeClr val="bg1"/>
                </a:solidFill>
              </a:rPr>
              <a:t>singing psalms and hymns and spiritual songs among yourselves, and making music to the Lord in your hearts. </a:t>
            </a:r>
            <a:r>
              <a:rPr lang="en-US" sz="3600" b="1" baseline="30000" dirty="0">
                <a:solidFill>
                  <a:schemeClr val="bg1"/>
                </a:solidFill>
              </a:rPr>
              <a:t> </a:t>
            </a:r>
            <a:r>
              <a:rPr lang="en-US" sz="3600" b="1" dirty="0">
                <a:solidFill>
                  <a:schemeClr val="bg1"/>
                </a:solidFill>
              </a:rPr>
              <a:t>And give thanks for everything to God the Father in the name of our Lord Jesus Christ. Ephesians 5:11-20</a:t>
            </a:r>
            <a:br>
              <a:rPr lang="en-US" sz="3600" b="1" dirty="0">
                <a:solidFill>
                  <a:schemeClr val="bg1"/>
                </a:solidFill>
              </a:rPr>
            </a:br>
            <a:r>
              <a:rPr lang="en-US" sz="3600" b="1" dirty="0">
                <a:solidFill>
                  <a:schemeClr val="bg1"/>
                </a:solidFill>
                <a:effectLst>
                  <a:outerShdw blurRad="38100" dist="38100" dir="2700000" algn="tl">
                    <a:srgbClr val="000000">
                      <a:alpha val="43137"/>
                    </a:srgbClr>
                  </a:outerShdw>
                </a:effectLst>
              </a:rPr>
              <a:t/>
            </a:r>
            <a:br>
              <a:rPr lang="en-US" sz="3600" b="1" dirty="0">
                <a:solidFill>
                  <a:schemeClr val="bg1"/>
                </a:solidFill>
                <a:effectLst>
                  <a:outerShdw blurRad="38100" dist="38100" dir="2700000" algn="tl">
                    <a:srgbClr val="000000">
                      <a:alpha val="43137"/>
                    </a:srgbClr>
                  </a:outerShdw>
                </a:effectLst>
              </a:rPr>
            </a:b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0510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55784" cy="6858000"/>
          </a:xfrm>
        </p:spPr>
      </p:pic>
      <p:sp>
        <p:nvSpPr>
          <p:cNvPr id="2" name="Title 1"/>
          <p:cNvSpPr>
            <a:spLocks noGrp="1"/>
          </p:cNvSpPr>
          <p:nvPr>
            <p:ph type="title"/>
          </p:nvPr>
        </p:nvSpPr>
        <p:spPr>
          <a:xfrm>
            <a:off x="457200" y="2743200"/>
            <a:ext cx="8229600" cy="1143000"/>
          </a:xfrm>
        </p:spPr>
        <p:txBody>
          <a:bodyPr>
            <a:normAutofit fontScale="90000"/>
          </a:bodyPr>
          <a:lstStyle/>
          <a:p>
            <a:r>
              <a:rPr lang="en-US" b="1" i="1" dirty="0">
                <a:solidFill>
                  <a:srgbClr val="FFFF00"/>
                </a:solidFill>
                <a:effectLst>
                  <a:outerShdw blurRad="38100" dist="38100" dir="2700000" algn="tl">
                    <a:srgbClr val="000000">
                      <a:alpha val="43137"/>
                    </a:srgbClr>
                  </a:outerShdw>
                </a:effectLst>
              </a:rPr>
              <a:t>The Holy Spirit within you must be fed</a:t>
            </a:r>
          </a:p>
        </p:txBody>
      </p:sp>
    </p:spTree>
    <p:extLst>
      <p:ext uri="{BB962C8B-B14F-4D97-AF65-F5344CB8AC3E}">
        <p14:creationId xmlns:p14="http://schemas.microsoft.com/office/powerpoint/2010/main" val="2084851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sp>
        <p:nvSpPr>
          <p:cNvPr id="5" name="Title 1"/>
          <p:cNvSpPr txBox="1">
            <a:spLocks/>
          </p:cNvSpPr>
          <p:nvPr/>
        </p:nvSpPr>
        <p:spPr>
          <a:xfrm>
            <a:off x="457200" y="2743200"/>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a:solidFill>
                  <a:srgbClr val="FFFF00"/>
                </a:solidFill>
                <a:effectLst>
                  <a:outerShdw blurRad="38100" dist="38100" dir="2700000" algn="tl">
                    <a:srgbClr val="000000">
                      <a:alpha val="43137"/>
                    </a:srgbClr>
                  </a:outerShdw>
                </a:effectLst>
              </a:rPr>
              <a:t>The Holy Spirit within you must be heard</a:t>
            </a:r>
          </a:p>
        </p:txBody>
      </p:sp>
    </p:spTree>
    <p:extLst>
      <p:ext uri="{BB962C8B-B14F-4D97-AF65-F5344CB8AC3E}">
        <p14:creationId xmlns:p14="http://schemas.microsoft.com/office/powerpoint/2010/main" val="1259432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sp>
        <p:nvSpPr>
          <p:cNvPr id="5" name="Title 1"/>
          <p:cNvSpPr txBox="1">
            <a:spLocks/>
          </p:cNvSpPr>
          <p:nvPr/>
        </p:nvSpPr>
        <p:spPr>
          <a:xfrm>
            <a:off x="457200" y="2743200"/>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a:solidFill>
                  <a:srgbClr val="FFFF00"/>
                </a:solidFill>
                <a:effectLst>
                  <a:outerShdw blurRad="38100" dist="38100" dir="2700000" algn="tl">
                    <a:srgbClr val="000000">
                      <a:alpha val="43137"/>
                    </a:srgbClr>
                  </a:outerShdw>
                </a:effectLst>
              </a:rPr>
              <a:t>The Holy Spirit within you must be followed</a:t>
            </a:r>
          </a:p>
        </p:txBody>
      </p:sp>
    </p:spTree>
    <p:extLst>
      <p:ext uri="{BB962C8B-B14F-4D97-AF65-F5344CB8AC3E}">
        <p14:creationId xmlns:p14="http://schemas.microsoft.com/office/powerpoint/2010/main" val="303012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11277600" cy="68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52400" y="2819400"/>
            <a:ext cx="8839200" cy="1470025"/>
          </a:xfrm>
        </p:spPr>
        <p:txBody>
          <a:bodyPr>
            <a:normAutofit fontScale="90000"/>
          </a:bodyPr>
          <a:lstStyle/>
          <a:p>
            <a:r>
              <a:rPr lang="en-US" sz="4000" b="1" dirty="0">
                <a:solidFill>
                  <a:schemeClr val="bg1"/>
                </a:solidFill>
              </a:rPr>
              <a:t>Living by the Spirit’s power</a:t>
            </a:r>
            <a:br>
              <a:rPr lang="en-US" sz="4000" b="1" dirty="0">
                <a:solidFill>
                  <a:schemeClr val="bg1"/>
                </a:solidFill>
              </a:rPr>
            </a:br>
            <a:r>
              <a:rPr lang="en-US" sz="3100" b="1" dirty="0">
                <a:solidFill>
                  <a:schemeClr val="bg1"/>
                </a:solidFill>
              </a:rPr>
              <a:t/>
            </a:r>
            <a:br>
              <a:rPr lang="en-US" sz="3100" b="1" dirty="0">
                <a:solidFill>
                  <a:schemeClr val="bg1"/>
                </a:solidFill>
              </a:rPr>
            </a:br>
            <a:r>
              <a:rPr lang="en-US" sz="3600" b="1" dirty="0">
                <a:solidFill>
                  <a:schemeClr val="bg1"/>
                </a:solidFill>
                <a:effectLst>
                  <a:outerShdw blurRad="38100" dist="38100" dir="2700000" algn="tl">
                    <a:srgbClr val="000000">
                      <a:alpha val="43137"/>
                    </a:srgbClr>
                  </a:outerShdw>
                </a:effectLst>
              </a:rPr>
              <a:t>Those who belong to Christ Jesus have nailed the passions and desires of their sinful nature to his cross and crucified them there. </a:t>
            </a:r>
            <a:r>
              <a:rPr lang="en-US" sz="3600" b="1" baseline="30000" dirty="0">
                <a:solidFill>
                  <a:schemeClr val="bg1"/>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Since we are living by the Spirit, let us follow the Spirit’s leading in every part of our lives. Galatians 5:24-25</a:t>
            </a:r>
            <a:br>
              <a:rPr lang="en-US" sz="3600" b="1" dirty="0">
                <a:solidFill>
                  <a:schemeClr val="bg1"/>
                </a:solidFill>
                <a:effectLst>
                  <a:outerShdw blurRad="38100" dist="38100" dir="2700000" algn="tl">
                    <a:srgbClr val="000000">
                      <a:alpha val="43137"/>
                    </a:srgbClr>
                  </a:outerShdw>
                </a:effectLst>
              </a:rPr>
            </a:br>
            <a:r>
              <a:rPr lang="en-US" sz="3600" b="1" i="1" dirty="0">
                <a:solidFill>
                  <a:schemeClr val="bg1"/>
                </a:solidFill>
                <a:effectLst>
                  <a:outerShdw blurRad="38100" dist="38100" dir="2700000" algn="tl">
                    <a:srgbClr val="000000">
                      <a:alpha val="43137"/>
                    </a:srgbClr>
                  </a:outerShdw>
                </a:effectLst>
              </a:rPr>
              <a:t>We are </a:t>
            </a:r>
            <a:r>
              <a:rPr lang="en-US" sz="3600" b="1" dirty="0">
                <a:solidFill>
                  <a:schemeClr val="bg1"/>
                </a:solidFill>
                <a:effectLst>
                  <a:outerShdw blurRad="38100" dist="38100" dir="2700000" algn="tl">
                    <a:srgbClr val="000000">
                      <a:alpha val="43137"/>
                    </a:srgbClr>
                  </a:outerShdw>
                </a:effectLst>
              </a:rPr>
              <a:t>destroying speculations (wrong thinking or reasoning) and every lofty thing raised up against the knowledge of God, and </a:t>
            </a:r>
            <a:r>
              <a:rPr lang="en-US" sz="3600" b="1" i="1" dirty="0">
                <a:solidFill>
                  <a:schemeClr val="bg1"/>
                </a:solidFill>
                <a:effectLst>
                  <a:outerShdw blurRad="38100" dist="38100" dir="2700000" algn="tl">
                    <a:srgbClr val="000000">
                      <a:alpha val="43137"/>
                    </a:srgbClr>
                  </a:outerShdw>
                </a:effectLst>
              </a:rPr>
              <a:t>we are </a:t>
            </a:r>
            <a:r>
              <a:rPr lang="en-US" sz="3600" b="1" dirty="0">
                <a:solidFill>
                  <a:schemeClr val="bg1"/>
                </a:solidFill>
                <a:effectLst>
                  <a:outerShdw blurRad="38100" dist="38100" dir="2700000" algn="tl">
                    <a:srgbClr val="000000">
                      <a:alpha val="43137"/>
                    </a:srgbClr>
                  </a:outerShdw>
                </a:effectLst>
              </a:rPr>
              <a:t>taking (daily battle) every thought captive (Military term – continually taking captive) to the obedience of Christ (this is the end result) 2 Corinthians 10:5</a:t>
            </a:r>
            <a:br>
              <a:rPr lang="en-US" sz="3600" b="1" dirty="0">
                <a:solidFill>
                  <a:schemeClr val="bg1"/>
                </a:solidFill>
                <a:effectLst>
                  <a:outerShdw blurRad="38100" dist="38100" dir="2700000" algn="tl">
                    <a:srgbClr val="000000">
                      <a:alpha val="43137"/>
                    </a:srgbClr>
                  </a:outerShdw>
                </a:effectLst>
              </a:rPr>
            </a:b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661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9180723"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704160" y="4114800"/>
            <a:ext cx="7772400" cy="1470025"/>
          </a:xfrm>
        </p:spPr>
        <p:txBody>
          <a:bodyPr>
            <a:normAutofit/>
          </a:bodyPr>
          <a:lstStyle/>
          <a:p>
            <a:r>
              <a:rPr lang="en-US" sz="8000" b="1" dirty="0">
                <a:solidFill>
                  <a:srgbClr val="FFFF00"/>
                </a:solidFill>
                <a:effectLst>
                  <a:outerShdw blurRad="38100" dist="38100" dir="2700000" algn="tl">
                    <a:srgbClr val="000000">
                      <a:alpha val="43137"/>
                    </a:srgbClr>
                  </a:outerShdw>
                </a:effectLst>
              </a:rPr>
              <a:t>Practice</a:t>
            </a:r>
          </a:p>
        </p:txBody>
      </p:sp>
    </p:spTree>
    <p:extLst>
      <p:ext uri="{BB962C8B-B14F-4D97-AF65-F5344CB8AC3E}">
        <p14:creationId xmlns:p14="http://schemas.microsoft.com/office/powerpoint/2010/main" val="2043618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819400"/>
            <a:ext cx="8839200" cy="1470025"/>
          </a:xfrm>
        </p:spPr>
        <p:txBody>
          <a:bodyPr>
            <a:normAutofit/>
          </a:bodyPr>
          <a:lstStyle/>
          <a:p>
            <a:r>
              <a:rPr lang="en-US" sz="3600" b="1" dirty="0">
                <a:solidFill>
                  <a:schemeClr val="bg1"/>
                </a:solidFill>
                <a:effectLst>
                  <a:outerShdw blurRad="38100" dist="38100" dir="2700000" algn="tl">
                    <a:srgbClr val="000000">
                      <a:alpha val="43137"/>
                    </a:srgbClr>
                  </a:outerShdw>
                </a:effectLst>
              </a:rPr>
              <a:t/>
            </a:r>
            <a:br>
              <a:rPr lang="en-US" sz="3600" b="1" dirty="0">
                <a:solidFill>
                  <a:schemeClr val="bg1"/>
                </a:solidFill>
                <a:effectLst>
                  <a:outerShdw blurRad="38100" dist="38100" dir="2700000" algn="tl">
                    <a:srgbClr val="000000">
                      <a:alpha val="43137"/>
                    </a:srgbClr>
                  </a:outerShdw>
                </a:effectLst>
              </a:rPr>
            </a:br>
            <a:endParaRPr lang="en-US" sz="3600" b="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81" y="0"/>
            <a:ext cx="92820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52800" y="2209800"/>
            <a:ext cx="3276600" cy="2800767"/>
          </a:xfrm>
          <a:prstGeom prst="rect">
            <a:avLst/>
          </a:prstGeom>
          <a:noFill/>
        </p:spPr>
        <p:txBody>
          <a:bodyPr wrap="square" rtlCol="0">
            <a:spAutoFit/>
          </a:bodyPr>
          <a:lstStyle/>
          <a:p>
            <a:r>
              <a:rPr lang="en-US" sz="4400" b="1" dirty="0">
                <a:solidFill>
                  <a:srgbClr val="FFFF00"/>
                </a:solidFill>
              </a:rPr>
              <a:t>Potholes in hearing from the Holy Spirit</a:t>
            </a:r>
          </a:p>
        </p:txBody>
      </p:sp>
    </p:spTree>
    <p:extLst>
      <p:ext uri="{BB962C8B-B14F-4D97-AF65-F5344CB8AC3E}">
        <p14:creationId xmlns:p14="http://schemas.microsoft.com/office/powerpoint/2010/main" val="1017307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6"/>
            <a:ext cx="9144000" cy="735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362200"/>
            <a:ext cx="8229600" cy="1143000"/>
          </a:xfrm>
        </p:spPr>
        <p:txBody>
          <a:bodyPr>
            <a:noAutofit/>
          </a:bodyPr>
          <a:lstStyle/>
          <a:p>
            <a:r>
              <a:rPr lang="en-US" b="1" dirty="0">
                <a:solidFill>
                  <a:srgbClr val="FFFF00"/>
                </a:solidFill>
              </a:rPr>
              <a:t>Trying too hard</a:t>
            </a:r>
            <a:br>
              <a:rPr lang="en-US" b="1" dirty="0">
                <a:solidFill>
                  <a:srgbClr val="FFFF00"/>
                </a:solidFill>
              </a:rPr>
            </a:br>
            <a:r>
              <a:rPr lang="en-US" b="1" dirty="0">
                <a:solidFill>
                  <a:srgbClr val="FFFF00"/>
                </a:solidFill>
              </a:rPr>
              <a:t/>
            </a:r>
            <a:br>
              <a:rPr lang="en-US" b="1" dirty="0">
                <a:solidFill>
                  <a:srgbClr val="FFFF00"/>
                </a:solidFill>
              </a:rPr>
            </a:br>
            <a:r>
              <a:rPr lang="en-US" b="1" dirty="0">
                <a:solidFill>
                  <a:srgbClr val="FFFF00"/>
                </a:solidFill>
              </a:rPr>
              <a:t>How foolish can you be? After starting your new lives in the Spirit, why are you now trying to become perfect by your own human effort? Galatians 3:3</a:t>
            </a:r>
          </a:p>
        </p:txBody>
      </p:sp>
    </p:spTree>
    <p:extLst>
      <p:ext uri="{BB962C8B-B14F-4D97-AF65-F5344CB8AC3E}">
        <p14:creationId xmlns:p14="http://schemas.microsoft.com/office/powerpoint/2010/main" val="120685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6"/>
            <a:ext cx="9144000" cy="735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362200"/>
            <a:ext cx="8229600" cy="1143000"/>
          </a:xfrm>
        </p:spPr>
        <p:txBody>
          <a:bodyPr>
            <a:noAutofit/>
          </a:bodyPr>
          <a:lstStyle/>
          <a:p>
            <a:r>
              <a:rPr lang="en-US" sz="5400" b="1" dirty="0">
                <a:solidFill>
                  <a:srgbClr val="FFFF00"/>
                </a:solidFill>
                <a:effectLst>
                  <a:outerShdw blurRad="38100" dist="38100" dir="2700000" algn="tl">
                    <a:srgbClr val="000000">
                      <a:alpha val="43137"/>
                    </a:srgbClr>
                  </a:outerShdw>
                </a:effectLst>
              </a:rPr>
              <a:t>Legalism Leash</a:t>
            </a:r>
            <a:r>
              <a:rPr lang="en-US" b="1" dirty="0">
                <a:solidFill>
                  <a:srgbClr val="FFFF00"/>
                </a:solidFill>
              </a:rPr>
              <a:t/>
            </a:r>
            <a:br>
              <a:rPr lang="en-US" b="1" dirty="0">
                <a:solidFill>
                  <a:srgbClr val="FFFF00"/>
                </a:solidFill>
              </a:rPr>
            </a:br>
            <a:r>
              <a:rPr lang="en-US" b="1" dirty="0">
                <a:solidFill>
                  <a:srgbClr val="FFFF00"/>
                </a:solidFill>
              </a:rPr>
              <a:t/>
            </a:r>
            <a:br>
              <a:rPr lang="en-US" b="1" dirty="0">
                <a:solidFill>
                  <a:srgbClr val="FFFF00"/>
                </a:solidFill>
              </a:rPr>
            </a:br>
            <a:r>
              <a:rPr lang="en-US" b="1" dirty="0">
                <a:solidFill>
                  <a:srgbClr val="FFFF00"/>
                </a:solidFill>
                <a:effectLst>
                  <a:outerShdw blurRad="38100" dist="38100" dir="2700000" algn="tl">
                    <a:srgbClr val="000000">
                      <a:alpha val="43137"/>
                    </a:srgbClr>
                  </a:outerShdw>
                </a:effectLst>
              </a:rPr>
              <a:t>So Christ has truly set us free. Now make sure that you stay free, and don’t get tied up again in slavery to the law. Galatians 5:1</a:t>
            </a:r>
          </a:p>
        </p:txBody>
      </p:sp>
    </p:spTree>
    <p:extLst>
      <p:ext uri="{BB962C8B-B14F-4D97-AF65-F5344CB8AC3E}">
        <p14:creationId xmlns:p14="http://schemas.microsoft.com/office/powerpoint/2010/main" val="327905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6"/>
            <a:ext cx="9144000" cy="735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Autofit/>
          </a:bodyPr>
          <a:lstStyle/>
          <a:p>
            <a:r>
              <a:rPr lang="en-US" sz="5400" b="1" dirty="0">
                <a:solidFill>
                  <a:srgbClr val="FFFF00"/>
                </a:solidFill>
              </a:rPr>
              <a:t>Making it weird</a:t>
            </a:r>
            <a:r>
              <a:rPr lang="en-US" b="1" dirty="0">
                <a:solidFill>
                  <a:srgbClr val="FFFF00"/>
                </a:solidFill>
              </a:rPr>
              <a:t/>
            </a:r>
            <a:br>
              <a:rPr lang="en-US" b="1" dirty="0">
                <a:solidFill>
                  <a:srgbClr val="FFFF00"/>
                </a:solidFill>
              </a:rPr>
            </a:br>
            <a:r>
              <a:rPr lang="en-US" b="1" dirty="0">
                <a:solidFill>
                  <a:srgbClr val="FFFF00"/>
                </a:solidFill>
              </a:rPr>
              <a:t/>
            </a:r>
            <a:br>
              <a:rPr lang="en-US" b="1" dirty="0">
                <a:solidFill>
                  <a:srgbClr val="FFFF00"/>
                </a:solidFill>
              </a:rPr>
            </a:br>
            <a:r>
              <a:rPr lang="en-US" sz="4000" b="1" dirty="0">
                <a:solidFill>
                  <a:srgbClr val="FFFF00"/>
                </a:solidFill>
                <a:effectLst>
                  <a:outerShdw blurRad="38100" dist="38100" dir="2700000" algn="tl">
                    <a:srgbClr val="000000">
                      <a:alpha val="43137"/>
                    </a:srgbClr>
                  </a:outerShdw>
                </a:effectLst>
              </a:rPr>
              <a:t>My lover said to me, “Rise up, my darling! Come away with me, my fair one! Song of Solomon 2:10</a:t>
            </a:r>
            <a:br>
              <a:rPr lang="en-US" sz="4000" b="1" dirty="0">
                <a:solidFill>
                  <a:srgbClr val="FFFF00"/>
                </a:solidFill>
                <a:effectLst>
                  <a:outerShdw blurRad="38100" dist="38100" dir="2700000" algn="tl">
                    <a:srgbClr val="000000">
                      <a:alpha val="43137"/>
                    </a:srgbClr>
                  </a:outerShdw>
                </a:effectLst>
              </a:rPr>
            </a:br>
            <a:r>
              <a:rPr lang="en-US" sz="4000" b="1" dirty="0">
                <a:solidFill>
                  <a:srgbClr val="FFFF00"/>
                </a:solidFill>
                <a:effectLst>
                  <a:outerShdw blurRad="38100" dist="38100" dir="2700000" algn="tl">
                    <a:srgbClr val="000000">
                      <a:alpha val="43137"/>
                    </a:srgbClr>
                  </a:outerShdw>
                </a:effectLst>
              </a:rPr>
              <a:t/>
            </a:r>
            <a:br>
              <a:rPr lang="en-US" sz="4000" b="1" dirty="0">
                <a:solidFill>
                  <a:srgbClr val="FFFF00"/>
                </a:solidFill>
                <a:effectLst>
                  <a:outerShdw blurRad="38100" dist="38100" dir="2700000" algn="tl">
                    <a:srgbClr val="000000">
                      <a:alpha val="43137"/>
                    </a:srgbClr>
                  </a:outerShdw>
                </a:effectLst>
              </a:rPr>
            </a:br>
            <a:r>
              <a:rPr lang="en-US" sz="4000" b="1" dirty="0">
                <a:solidFill>
                  <a:srgbClr val="FFFF00"/>
                </a:solidFill>
                <a:effectLst>
                  <a:outerShdw blurRad="38100" dist="38100" dir="2700000" algn="tl">
                    <a:srgbClr val="000000">
                      <a:alpha val="43137"/>
                    </a:srgbClr>
                  </a:outerShdw>
                </a:effectLst>
              </a:rPr>
              <a:t>Look! I stand at the door and knock. If you hear my voice and open the door, I will come in, and we will share a meal together as friends. Rev. 3:20</a:t>
            </a:r>
            <a:endParaRPr lang="en-U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6946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11277600" cy="68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52400" y="2667000"/>
            <a:ext cx="8839200" cy="1470025"/>
          </a:xfrm>
        </p:spPr>
        <p:txBody>
          <a:bodyPr>
            <a:normAutofit fontScale="90000"/>
          </a:bodyPr>
          <a:lstStyle/>
          <a:p>
            <a:r>
              <a:rPr lang="en-US" sz="3100" b="1" dirty="0">
                <a:solidFill>
                  <a:schemeClr val="bg1"/>
                </a:solidFill>
                <a:effectLst>
                  <a:outerShdw blurRad="38100" dist="38100" dir="2700000" algn="tl">
                    <a:srgbClr val="000000">
                      <a:alpha val="43137"/>
                    </a:srgbClr>
                  </a:outerShdw>
                </a:effectLst>
              </a:rPr>
              <a:t>Hearing</a:t>
            </a:r>
            <a:br>
              <a:rPr lang="en-US" sz="3100" b="1" dirty="0">
                <a:solidFill>
                  <a:schemeClr val="bg1"/>
                </a:solidFill>
                <a:effectLst>
                  <a:outerShdw blurRad="38100" dist="38100" dir="2700000" algn="tl">
                    <a:srgbClr val="000000">
                      <a:alpha val="43137"/>
                    </a:srgbClr>
                  </a:outerShdw>
                </a:effectLst>
              </a:rPr>
            </a:br>
            <a:r>
              <a:rPr lang="en-US" sz="3100" b="1" dirty="0">
                <a:solidFill>
                  <a:schemeClr val="bg1"/>
                </a:solidFill>
                <a:effectLst>
                  <a:outerShdw blurRad="38100" dist="38100" dir="2700000" algn="tl">
                    <a:srgbClr val="000000">
                      <a:alpha val="43137"/>
                    </a:srgbClr>
                  </a:outerShdw>
                </a:effectLst>
              </a:rPr>
              <a:t/>
            </a:r>
            <a:br>
              <a:rPr lang="en-US" sz="3100" b="1" dirty="0">
                <a:solidFill>
                  <a:schemeClr val="bg1"/>
                </a:solidFill>
                <a:effectLst>
                  <a:outerShdw blurRad="38100" dist="38100" dir="2700000" algn="tl">
                    <a:srgbClr val="000000">
                      <a:alpha val="43137"/>
                    </a:srgbClr>
                  </a:outerShdw>
                </a:effectLst>
              </a:rPr>
            </a:br>
            <a:r>
              <a:rPr lang="en-US" sz="3100" b="1" dirty="0">
                <a:solidFill>
                  <a:schemeClr val="bg1"/>
                </a:solidFill>
                <a:effectLst>
                  <a:outerShdw blurRad="38100" dist="38100" dir="2700000" algn="tl">
                    <a:srgbClr val="000000">
                      <a:alpha val="43137"/>
                    </a:srgbClr>
                  </a:outerShdw>
                </a:effectLst>
              </a:rPr>
              <a:t>Don’t you realize that your body is the temple of the Holy Spirit, who lives in you and was given to you by God? You do not belong to yourself. 1 Corinthians 6:19</a:t>
            </a:r>
            <a:br>
              <a:rPr lang="en-US" sz="3100" b="1" dirty="0">
                <a:solidFill>
                  <a:schemeClr val="bg1"/>
                </a:solidFill>
                <a:effectLst>
                  <a:outerShdw blurRad="38100" dist="38100" dir="2700000" algn="tl">
                    <a:srgbClr val="000000">
                      <a:alpha val="43137"/>
                    </a:srgbClr>
                  </a:outerShdw>
                </a:effectLst>
              </a:rPr>
            </a:br>
            <a:r>
              <a:rPr lang="en-US" sz="3100" b="1" dirty="0">
                <a:solidFill>
                  <a:schemeClr val="bg1"/>
                </a:solidFill>
                <a:effectLst>
                  <a:outerShdw blurRad="38100" dist="38100" dir="2700000" algn="tl">
                    <a:srgbClr val="000000">
                      <a:alpha val="43137"/>
                    </a:srgbClr>
                  </a:outerShdw>
                </a:effectLst>
              </a:rPr>
              <a:t/>
            </a:r>
            <a:br>
              <a:rPr lang="en-US" sz="3100" b="1" dirty="0">
                <a:solidFill>
                  <a:schemeClr val="bg1"/>
                </a:solidFill>
                <a:effectLst>
                  <a:outerShdw blurRad="38100" dist="38100" dir="2700000" algn="tl">
                    <a:srgbClr val="000000">
                      <a:alpha val="43137"/>
                    </a:srgbClr>
                  </a:outerShdw>
                </a:effectLst>
              </a:rPr>
            </a:br>
            <a:r>
              <a:rPr lang="en-US" sz="3100" b="1" dirty="0">
                <a:solidFill>
                  <a:schemeClr val="bg1"/>
                </a:solidFill>
                <a:effectLst>
                  <a:outerShdw blurRad="38100" dist="38100" dir="2700000" algn="tl">
                    <a:srgbClr val="000000">
                      <a:alpha val="43137"/>
                    </a:srgbClr>
                  </a:outerShdw>
                </a:effectLst>
              </a:rPr>
              <a:t>But the person who is joined to the Lord is one spirit with him. 1 Corinthians 6:17</a:t>
            </a:r>
            <a:br>
              <a:rPr lang="en-US" sz="3100" b="1" dirty="0">
                <a:solidFill>
                  <a:schemeClr val="bg1"/>
                </a:solidFill>
                <a:effectLst>
                  <a:outerShdw blurRad="38100" dist="38100" dir="2700000" algn="tl">
                    <a:srgbClr val="000000">
                      <a:alpha val="43137"/>
                    </a:srgbClr>
                  </a:outerShdw>
                </a:effectLst>
              </a:rPr>
            </a:br>
            <a:r>
              <a:rPr lang="en-US" sz="3100" b="1" dirty="0">
                <a:solidFill>
                  <a:schemeClr val="bg1"/>
                </a:solidFill>
                <a:effectLst>
                  <a:outerShdw blurRad="38100" dist="38100" dir="2700000" algn="tl">
                    <a:srgbClr val="000000">
                      <a:alpha val="43137"/>
                    </a:srgbClr>
                  </a:outerShdw>
                </a:effectLst>
              </a:rPr>
              <a:t/>
            </a:r>
            <a:br>
              <a:rPr lang="en-US" sz="3100" b="1" dirty="0">
                <a:solidFill>
                  <a:schemeClr val="bg1"/>
                </a:solidFill>
                <a:effectLst>
                  <a:outerShdw blurRad="38100" dist="38100" dir="2700000" algn="tl">
                    <a:srgbClr val="000000">
                      <a:alpha val="43137"/>
                    </a:srgbClr>
                  </a:outerShdw>
                </a:effectLst>
              </a:rPr>
            </a:br>
            <a:r>
              <a:rPr lang="en-US" sz="3100" b="1" dirty="0">
                <a:solidFill>
                  <a:schemeClr val="bg1"/>
                </a:solidFill>
                <a:effectLst>
                  <a:outerShdw blurRad="38100" dist="38100" dir="2700000" algn="tl">
                    <a:srgbClr val="000000">
                      <a:alpha val="43137"/>
                    </a:srgbClr>
                  </a:outerShdw>
                </a:effectLst>
              </a:rPr>
              <a:t>So I say, let the Holy Spirit guide your lives. Then you won’t be doing what your sinful nature craves. Gal. 5:16</a:t>
            </a:r>
            <a:br>
              <a:rPr lang="en-US" sz="3100" b="1" dirty="0">
                <a:solidFill>
                  <a:schemeClr val="bg1"/>
                </a:solidFill>
                <a:effectLst>
                  <a:outerShdw blurRad="38100" dist="38100" dir="2700000" algn="tl">
                    <a:srgbClr val="000000">
                      <a:alpha val="43137"/>
                    </a:srgbClr>
                  </a:outerShdw>
                </a:effectLst>
              </a:rPr>
            </a:br>
            <a:r>
              <a:rPr lang="en-US" sz="3100" b="1" dirty="0">
                <a:solidFill>
                  <a:schemeClr val="bg1"/>
                </a:solidFill>
                <a:effectLst>
                  <a:outerShdw blurRad="38100" dist="38100" dir="2700000" algn="tl">
                    <a:srgbClr val="000000">
                      <a:alpha val="43137"/>
                    </a:srgbClr>
                  </a:outerShdw>
                </a:effectLst>
              </a:rPr>
              <a:t/>
            </a:r>
            <a:br>
              <a:rPr lang="en-US" sz="3100" b="1" dirty="0">
                <a:solidFill>
                  <a:schemeClr val="bg1"/>
                </a:solidFill>
                <a:effectLst>
                  <a:outerShdw blurRad="38100" dist="38100" dir="2700000" algn="tl">
                    <a:srgbClr val="000000">
                      <a:alpha val="43137"/>
                    </a:srgbClr>
                  </a:outerShdw>
                </a:effectLst>
              </a:rPr>
            </a:br>
            <a:r>
              <a:rPr lang="en-US" sz="3100" b="1" dirty="0">
                <a:solidFill>
                  <a:schemeClr val="bg1"/>
                </a:solidFill>
                <a:effectLst>
                  <a:outerShdw blurRad="38100" dist="38100" dir="2700000" algn="tl">
                    <a:srgbClr val="000000">
                      <a:alpha val="43137"/>
                    </a:srgbClr>
                  </a:outerShdw>
                </a:effectLst>
              </a:rPr>
              <a:t>My lover said to me, “Rise up, my darling! Come away with me, my fair one! Song of Solomon 2:10</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6218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57200" y="2590800"/>
            <a:ext cx="8229600" cy="1143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baseline="30000" dirty="0">
                <a:solidFill>
                  <a:prstClr val="black"/>
                </a:solidFill>
              </a:rPr>
              <a:t> </a:t>
            </a:r>
            <a:r>
              <a:rPr lang="en-US" sz="19200" b="1" dirty="0">
                <a:solidFill>
                  <a:srgbClr val="FFFF00"/>
                </a:solidFill>
                <a:effectLst>
                  <a:outerShdw blurRad="38100" dist="38100" dir="2700000" algn="tl">
                    <a:srgbClr val="000000">
                      <a:alpha val="43137"/>
                    </a:srgbClr>
                  </a:outerShdw>
                </a:effectLst>
              </a:rPr>
              <a:t>Anyone who believes in me may come and drink! For the Scriptures declare, ‘Rivers of living water will flow from his heart.’”(When he said “living water,” he was speaking of the Spirit, who would be given to everyone believing in him.) John 7:38, 39</a:t>
            </a:r>
          </a:p>
        </p:txBody>
      </p:sp>
    </p:spTree>
    <p:extLst>
      <p:ext uri="{BB962C8B-B14F-4D97-AF65-F5344CB8AC3E}">
        <p14:creationId xmlns:p14="http://schemas.microsoft.com/office/powerpoint/2010/main" val="1087359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57200" y="25908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baseline="30000" dirty="0">
                <a:solidFill>
                  <a:srgbClr val="FFFF00"/>
                </a:solidFill>
                <a:effectLst>
                  <a:outerShdw blurRad="38100" dist="38100" dir="2700000" algn="tl">
                    <a:srgbClr val="000000">
                      <a:alpha val="43137"/>
                    </a:srgbClr>
                  </a:outerShdw>
                </a:effectLst>
              </a:rPr>
              <a:t> </a:t>
            </a:r>
            <a:r>
              <a:rPr lang="en-US" sz="4000" b="1" baseline="30000" dirty="0">
                <a:solidFill>
                  <a:srgbClr val="FFFF00"/>
                </a:solidFill>
                <a:effectLst>
                  <a:outerShdw blurRad="38100" dist="38100" dir="2700000" algn="tl">
                    <a:srgbClr val="000000">
                      <a:alpha val="43137"/>
                    </a:srgbClr>
                  </a:outerShdw>
                </a:effectLst>
              </a:rPr>
              <a:t>11 </a:t>
            </a:r>
            <a:r>
              <a:rPr lang="en-US" sz="4000" b="1" dirty="0">
                <a:solidFill>
                  <a:srgbClr val="FFFF00"/>
                </a:solidFill>
                <a:effectLst>
                  <a:outerShdw blurRad="38100" dist="38100" dir="2700000" algn="tl">
                    <a:srgbClr val="000000">
                      <a:alpha val="43137"/>
                    </a:srgbClr>
                  </a:outerShdw>
                </a:effectLst>
              </a:rPr>
              <a:t>“You fathers—if your children ask for a fish, do you give them a snake instead? </a:t>
            </a:r>
            <a:r>
              <a:rPr lang="en-US" sz="4000" b="1" baseline="30000" dirty="0">
                <a:solidFill>
                  <a:srgbClr val="FFFF00"/>
                </a:solidFill>
                <a:effectLst>
                  <a:outerShdw blurRad="38100" dist="38100" dir="2700000" algn="tl">
                    <a:srgbClr val="000000">
                      <a:alpha val="43137"/>
                    </a:srgbClr>
                  </a:outerShdw>
                </a:effectLst>
              </a:rPr>
              <a:t>12 </a:t>
            </a:r>
            <a:r>
              <a:rPr lang="en-US" sz="4000" b="1" dirty="0">
                <a:solidFill>
                  <a:srgbClr val="FFFF00"/>
                </a:solidFill>
                <a:effectLst>
                  <a:outerShdw blurRad="38100" dist="38100" dir="2700000" algn="tl">
                    <a:srgbClr val="000000">
                      <a:alpha val="43137"/>
                    </a:srgbClr>
                  </a:outerShdw>
                </a:effectLst>
              </a:rPr>
              <a:t>Or if they ask for an egg, do you give them a scorpion? Of course not! </a:t>
            </a:r>
            <a:r>
              <a:rPr lang="en-US" sz="4000" b="1" baseline="30000" dirty="0">
                <a:solidFill>
                  <a:srgbClr val="FFFF00"/>
                </a:solidFill>
                <a:effectLst>
                  <a:outerShdw blurRad="38100" dist="38100" dir="2700000" algn="tl">
                    <a:srgbClr val="000000">
                      <a:alpha val="43137"/>
                    </a:srgbClr>
                  </a:outerShdw>
                </a:effectLst>
              </a:rPr>
              <a:t>13 </a:t>
            </a:r>
            <a:r>
              <a:rPr lang="en-US" sz="4000" b="1" dirty="0">
                <a:solidFill>
                  <a:srgbClr val="FFFF00"/>
                </a:solidFill>
                <a:effectLst>
                  <a:outerShdw blurRad="38100" dist="38100" dir="2700000" algn="tl">
                    <a:srgbClr val="000000">
                      <a:alpha val="43137"/>
                    </a:srgbClr>
                  </a:outerShdw>
                </a:effectLst>
              </a:rPr>
              <a:t>So if you sinful people know how to give good gifts to your children, how much more will your heavenly Father give the Holy Spirit to those who ask him.” Luke 11:11-13</a:t>
            </a:r>
            <a:endParaRPr lang="en-US" sz="31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0825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9" y="0"/>
            <a:ext cx="91550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590800"/>
            <a:ext cx="8229600" cy="1143000"/>
          </a:xfrm>
        </p:spPr>
        <p:txBody>
          <a:bodyPr>
            <a:normAutofit/>
          </a:bodyPr>
          <a:lstStyle/>
          <a:p>
            <a:r>
              <a:rPr lang="en-US" b="1" baseline="30000" dirty="0"/>
              <a:t> </a:t>
            </a:r>
            <a:r>
              <a:rPr lang="en-US" sz="4900" b="1" dirty="0">
                <a:solidFill>
                  <a:srgbClr val="FFFF00"/>
                </a:solidFill>
                <a:effectLst>
                  <a:outerShdw blurRad="38100" dist="38100" dir="2700000" algn="tl">
                    <a:srgbClr val="000000">
                      <a:alpha val="43137"/>
                    </a:srgbClr>
                  </a:outerShdw>
                </a:effectLst>
              </a:rPr>
              <a:t>Practice flowing</a:t>
            </a:r>
          </a:p>
        </p:txBody>
      </p:sp>
    </p:spTree>
    <p:extLst>
      <p:ext uri="{BB962C8B-B14F-4D97-AF65-F5344CB8AC3E}">
        <p14:creationId xmlns:p14="http://schemas.microsoft.com/office/powerpoint/2010/main" val="1317573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52" y="0"/>
            <a:ext cx="95651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3886200"/>
            <a:ext cx="8229600" cy="1143000"/>
          </a:xfrm>
        </p:spPr>
        <p:txBody>
          <a:bodyPr>
            <a:normAutofit/>
          </a:bodyPr>
          <a:lstStyle/>
          <a:p>
            <a:r>
              <a:rPr lang="en-US" sz="6000" b="1" dirty="0">
                <a:solidFill>
                  <a:srgbClr val="FFFF00"/>
                </a:solidFill>
                <a:effectLst>
                  <a:outerShdw blurRad="38100" dist="38100" dir="2700000" algn="tl">
                    <a:srgbClr val="000000">
                      <a:alpha val="43137"/>
                    </a:srgbClr>
                  </a:outerShdw>
                </a:effectLst>
              </a:rPr>
              <a:t>Hearing for others</a:t>
            </a:r>
          </a:p>
        </p:txBody>
      </p:sp>
    </p:spTree>
    <p:extLst>
      <p:ext uri="{BB962C8B-B14F-4D97-AF65-F5344CB8AC3E}">
        <p14:creationId xmlns:p14="http://schemas.microsoft.com/office/powerpoint/2010/main" val="124070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560" y="-25112"/>
            <a:ext cx="10622841" cy="711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6000" b="1" dirty="0">
                <a:effectLst>
                  <a:outerShdw blurRad="38100" dist="38100" dir="2700000" algn="tl">
                    <a:srgbClr val="000000">
                      <a:alpha val="43137"/>
                    </a:srgbClr>
                  </a:outerShdw>
                </a:effectLst>
              </a:rPr>
              <a:t>Be a pipeline, not a DJ.</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371600"/>
            <a:ext cx="19812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385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855"/>
            <a:ext cx="6636327" cy="686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sz="8000" b="1" dirty="0">
                <a:solidFill>
                  <a:srgbClr val="FFFF00"/>
                </a:solidFill>
                <a:effectLst>
                  <a:outerShdw blurRad="38100" dist="38100" dir="2700000" algn="tl">
                    <a:srgbClr val="000000">
                      <a:alpha val="43137"/>
                    </a:srgbClr>
                  </a:outerShdw>
                </a:effectLst>
              </a:rPr>
              <a:t>Practice</a:t>
            </a:r>
            <a:endParaRPr lang="en-U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4935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9" y="0"/>
            <a:ext cx="91550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590800"/>
            <a:ext cx="8229600" cy="1143000"/>
          </a:xfrm>
        </p:spPr>
        <p:txBody>
          <a:bodyPr>
            <a:normAutofit/>
          </a:bodyPr>
          <a:lstStyle/>
          <a:p>
            <a:r>
              <a:rPr lang="en-US" b="1" baseline="30000" dirty="0"/>
              <a:t> </a:t>
            </a:r>
            <a:r>
              <a:rPr lang="en-US" sz="4900" b="1" dirty="0">
                <a:solidFill>
                  <a:srgbClr val="FFFF00"/>
                </a:solidFill>
                <a:effectLst>
                  <a:outerShdw blurRad="38100" dist="38100" dir="2700000" algn="tl">
                    <a:srgbClr val="000000">
                      <a:alpha val="43137"/>
                    </a:srgbClr>
                  </a:outerShdw>
                </a:effectLst>
              </a:rPr>
              <a:t>Feedback &amp; questions</a:t>
            </a:r>
          </a:p>
        </p:txBody>
      </p:sp>
    </p:spTree>
    <p:extLst>
      <p:ext uri="{BB962C8B-B14F-4D97-AF65-F5344CB8AC3E}">
        <p14:creationId xmlns:p14="http://schemas.microsoft.com/office/powerpoint/2010/main" val="3057454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1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5400" b="1" dirty="0">
                <a:solidFill>
                  <a:srgbClr val="FFFF00"/>
                </a:solidFill>
                <a:effectLst>
                  <a:outerShdw blurRad="38100" dist="38100" dir="2700000" algn="tl">
                    <a:srgbClr val="000000">
                      <a:alpha val="43137"/>
                    </a:srgbClr>
                  </a:outerShdw>
                </a:effectLst>
              </a:rPr>
              <a:t>Walking it out</a:t>
            </a:r>
          </a:p>
        </p:txBody>
      </p:sp>
    </p:spTree>
    <p:extLst>
      <p:ext uri="{BB962C8B-B14F-4D97-AF65-F5344CB8AC3E}">
        <p14:creationId xmlns:p14="http://schemas.microsoft.com/office/powerpoint/2010/main" val="947613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6" y="-85437"/>
            <a:ext cx="10467109" cy="697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152400" y="381000"/>
            <a:ext cx="5018808" cy="2895600"/>
          </a:xfrm>
        </p:spPr>
        <p:txBody>
          <a:bodyPr>
            <a:normAutofit/>
          </a:bodyPr>
          <a:lstStyle/>
          <a:p>
            <a:r>
              <a:rPr lang="en-US" sz="7200" b="1" dirty="0">
                <a:solidFill>
                  <a:srgbClr val="FFFF00"/>
                </a:solidFill>
                <a:effectLst>
                  <a:outerShdw blurRad="38100" dist="38100" dir="2700000" algn="tl">
                    <a:srgbClr val="000000">
                      <a:alpha val="43137"/>
                    </a:srgbClr>
                  </a:outerShdw>
                </a:effectLst>
              </a:rPr>
              <a:t>Suppressing </a:t>
            </a:r>
            <a:r>
              <a:rPr lang="en-US" sz="7200" b="1" dirty="0">
                <a:solidFill>
                  <a:srgbClr val="FFFF00"/>
                </a:solidFill>
              </a:rPr>
              <a:t>Holy Spirit</a:t>
            </a:r>
          </a:p>
        </p:txBody>
      </p:sp>
    </p:spTree>
    <p:extLst>
      <p:ext uri="{BB962C8B-B14F-4D97-AF65-F5344CB8AC3E}">
        <p14:creationId xmlns:p14="http://schemas.microsoft.com/office/powerpoint/2010/main" val="4155987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2346" y="-85437"/>
            <a:ext cx="13044055" cy="869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152400" y="2133600"/>
            <a:ext cx="8610600" cy="1470025"/>
          </a:xfrm>
        </p:spPr>
        <p:txBody>
          <a:bodyPr>
            <a:noAutofit/>
          </a:bodyPr>
          <a:lstStyle/>
          <a:p>
            <a:pPr algn="l"/>
            <a:r>
              <a:rPr lang="en-US" sz="3600" b="1" dirty="0">
                <a:solidFill>
                  <a:srgbClr val="FFFF00"/>
                </a:solidFill>
                <a:effectLst>
                  <a:outerShdw blurRad="38100" dist="38100" dir="2700000" algn="tl">
                    <a:srgbClr val="000000">
                      <a:alpha val="43137"/>
                    </a:srgbClr>
                  </a:outerShdw>
                </a:effectLst>
              </a:rPr>
              <a:t>1 Thessalonians 5:19-22</a:t>
            </a:r>
            <a:br>
              <a:rPr lang="en-US" sz="3600" b="1" dirty="0">
                <a:solidFill>
                  <a:srgbClr val="FFFF00"/>
                </a:solidFill>
                <a:effectLst>
                  <a:outerShdw blurRad="38100" dist="38100" dir="2700000" algn="tl">
                    <a:srgbClr val="000000">
                      <a:alpha val="43137"/>
                    </a:srgbClr>
                  </a:outerShdw>
                </a:effectLst>
              </a:rPr>
            </a:br>
            <a:r>
              <a:rPr lang="en-US" sz="3600" b="1" dirty="0">
                <a:solidFill>
                  <a:srgbClr val="FFFF00"/>
                </a:solidFill>
                <a:effectLst>
                  <a:outerShdw blurRad="38100" dist="38100" dir="2700000" algn="tl">
                    <a:srgbClr val="000000">
                      <a:alpha val="43137"/>
                    </a:srgbClr>
                  </a:outerShdw>
                </a:effectLst>
              </a:rPr>
              <a:t>Do not stifle the Holy Spirit. Do not scoff at prophecies, </a:t>
            </a:r>
            <a:r>
              <a:rPr lang="en-US" sz="3600" b="1" baseline="30000" dirty="0">
                <a:solidFill>
                  <a:srgbClr val="FFFF00"/>
                </a:solidFill>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but test everything that is said. Hold on to what is good. </a:t>
            </a:r>
            <a:r>
              <a:rPr lang="en-US" sz="3600" b="1" baseline="30000" dirty="0">
                <a:solidFill>
                  <a:srgbClr val="FFFF00"/>
                </a:solidFill>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Stay away from every kind of evil. (NLT)</a:t>
            </a:r>
            <a:br>
              <a:rPr lang="en-US" sz="3600" b="1" dirty="0">
                <a:solidFill>
                  <a:srgbClr val="FFFF00"/>
                </a:solidFill>
                <a:effectLst>
                  <a:outerShdw blurRad="38100" dist="38100" dir="2700000" algn="tl">
                    <a:srgbClr val="000000">
                      <a:alpha val="43137"/>
                    </a:srgbClr>
                  </a:outerShdw>
                </a:effectLst>
              </a:rPr>
            </a:br>
            <a:r>
              <a:rPr lang="en-US" sz="3600" b="1" dirty="0">
                <a:solidFill>
                  <a:srgbClr val="FFFF00"/>
                </a:solidFill>
                <a:effectLst>
                  <a:outerShdw blurRad="38100" dist="38100" dir="2700000" algn="tl">
                    <a:srgbClr val="000000">
                      <a:alpha val="43137"/>
                    </a:srgbClr>
                  </a:outerShdw>
                </a:effectLst>
              </a:rPr>
              <a:t>Don’t suppress the Spirit, and don’t stifle those who have a word from the Master. On the other hand, don’t be gullible. Check out everything, and keep only what’s good. Throw out anything tainted with evil. (MSG)</a:t>
            </a:r>
          </a:p>
        </p:txBody>
      </p:sp>
    </p:spTree>
    <p:extLst>
      <p:ext uri="{BB962C8B-B14F-4D97-AF65-F5344CB8AC3E}">
        <p14:creationId xmlns:p14="http://schemas.microsoft.com/office/powerpoint/2010/main" val="3644822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2346" y="-85437"/>
            <a:ext cx="13044055" cy="869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381000" y="2133600"/>
            <a:ext cx="8610600" cy="1470025"/>
          </a:xfrm>
        </p:spPr>
        <p:txBody>
          <a:bodyPr>
            <a:noAutofit/>
          </a:bodyPr>
          <a:lstStyle/>
          <a:p>
            <a:pPr lvl="1"/>
            <a:r>
              <a:rPr lang="en-US" sz="3200" b="1" dirty="0">
                <a:solidFill>
                  <a:srgbClr val="FFFF00"/>
                </a:solidFill>
                <a:effectLst>
                  <a:outerShdw blurRad="38100" dist="38100" dir="2700000" algn="tl">
                    <a:srgbClr val="000000">
                      <a:alpha val="43137"/>
                    </a:srgbClr>
                  </a:outerShdw>
                </a:effectLst>
                <a:latin typeface="+mj-lt"/>
              </a:rPr>
              <a:t>Rejecting the words and works of the Holy Spirit because they are unfamiliar or uncomfortable to us suppresses, stifles and quenches the Spirit.</a:t>
            </a:r>
            <a:br>
              <a:rPr lang="en-US" sz="3200" b="1" dirty="0">
                <a:solidFill>
                  <a:srgbClr val="FFFF00"/>
                </a:solidFill>
                <a:effectLst>
                  <a:outerShdw blurRad="38100" dist="38100" dir="2700000" algn="tl">
                    <a:srgbClr val="000000">
                      <a:alpha val="43137"/>
                    </a:srgbClr>
                  </a:outerShdw>
                </a:effectLst>
                <a:latin typeface="+mj-lt"/>
              </a:rPr>
            </a:br>
            <a:r>
              <a:rPr lang="en-US" sz="3200" b="1" dirty="0">
                <a:solidFill>
                  <a:srgbClr val="FFFF00"/>
                </a:solidFill>
                <a:effectLst>
                  <a:outerShdw blurRad="38100" dist="38100" dir="2700000" algn="tl">
                    <a:srgbClr val="000000">
                      <a:alpha val="43137"/>
                    </a:srgbClr>
                  </a:outerShdw>
                </a:effectLst>
                <a:latin typeface="+mj-lt"/>
              </a:rPr>
              <a:t>Rejecting His gifts, wisdom and guidance stifles and grieves Him.</a:t>
            </a:r>
            <a:br>
              <a:rPr lang="en-US" sz="3200" b="1" dirty="0">
                <a:solidFill>
                  <a:srgbClr val="FFFF00"/>
                </a:solidFill>
                <a:effectLst>
                  <a:outerShdw blurRad="38100" dist="38100" dir="2700000" algn="tl">
                    <a:srgbClr val="000000">
                      <a:alpha val="43137"/>
                    </a:srgbClr>
                  </a:outerShdw>
                </a:effectLst>
                <a:latin typeface="+mj-lt"/>
              </a:rPr>
            </a:br>
            <a:r>
              <a:rPr lang="en-US" sz="3200" b="1" dirty="0">
                <a:solidFill>
                  <a:srgbClr val="FFFF00"/>
                </a:solidFill>
                <a:effectLst>
                  <a:outerShdw blurRad="38100" dist="38100" dir="2700000" algn="tl">
                    <a:srgbClr val="000000">
                      <a:alpha val="43137"/>
                    </a:srgbClr>
                  </a:outerShdw>
                </a:effectLst>
                <a:latin typeface="+mj-lt"/>
              </a:rPr>
              <a:t/>
            </a:r>
            <a:br>
              <a:rPr lang="en-US" sz="3200" b="1" dirty="0">
                <a:solidFill>
                  <a:srgbClr val="FFFF00"/>
                </a:solidFill>
                <a:effectLst>
                  <a:outerShdw blurRad="38100" dist="38100" dir="2700000" algn="tl">
                    <a:srgbClr val="000000">
                      <a:alpha val="43137"/>
                    </a:srgbClr>
                  </a:outerShdw>
                </a:effectLst>
                <a:latin typeface="+mj-lt"/>
              </a:rPr>
            </a:br>
            <a:r>
              <a:rPr lang="en-US" sz="3200" b="1" dirty="0">
                <a:solidFill>
                  <a:srgbClr val="FFFF00"/>
                </a:solidFill>
                <a:effectLst>
                  <a:outerShdw blurRad="38100" dist="38100" dir="2700000" algn="tl">
                    <a:srgbClr val="000000">
                      <a:alpha val="43137"/>
                    </a:srgbClr>
                  </a:outerShdw>
                </a:effectLst>
                <a:latin typeface="+mj-lt"/>
              </a:rPr>
              <a:t>Repentance of these actions is needed before you can move on. To begin hearing and experiencing all Holy Spirit has for you, make </a:t>
            </a:r>
            <a:r>
              <a:rPr lang="en-US" sz="3200" b="1">
                <a:solidFill>
                  <a:srgbClr val="FFFF00"/>
                </a:solidFill>
                <a:effectLst>
                  <a:outerShdw blurRad="38100" dist="38100" dir="2700000" algn="tl">
                    <a:srgbClr val="000000">
                      <a:alpha val="43137"/>
                    </a:srgbClr>
                  </a:outerShdw>
                </a:effectLst>
                <a:latin typeface="+mj-lt"/>
              </a:rPr>
              <a:t>it right.</a:t>
            </a:r>
            <a:r>
              <a:rPr lang="en-US" sz="3200" b="1" dirty="0">
                <a:solidFill>
                  <a:srgbClr val="FFFF00"/>
                </a:solidFill>
                <a:effectLst>
                  <a:outerShdw blurRad="38100" dist="38100" dir="2700000" algn="tl">
                    <a:srgbClr val="000000">
                      <a:alpha val="43137"/>
                    </a:srgbClr>
                  </a:outerShdw>
                </a:effectLst>
                <a:latin typeface="+mj-lt"/>
              </a:rPr>
              <a:t/>
            </a:r>
            <a:br>
              <a:rPr lang="en-US" sz="3200" b="1" dirty="0">
                <a:solidFill>
                  <a:srgbClr val="FFFF00"/>
                </a:solidFill>
                <a:effectLst>
                  <a:outerShdw blurRad="38100" dist="38100" dir="2700000" algn="tl">
                    <a:srgbClr val="000000">
                      <a:alpha val="43137"/>
                    </a:srgbClr>
                  </a:outerShdw>
                </a:effectLst>
                <a:latin typeface="+mj-lt"/>
              </a:rPr>
            </a:br>
            <a:endParaRPr lang="en-US" sz="3200" b="1"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97319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ak1.picdn.net/shutterstock/videos/805546/preview/stock-footage-motion-graphics-an-analogue-radio-dial-tuning-in-different-radio-frequenc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12064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3429000"/>
            <a:ext cx="9157855" cy="3429000"/>
          </a:xfrm>
          <a:solidFill>
            <a:schemeClr val="tx1"/>
          </a:solidFill>
        </p:spPr>
        <p:txBody>
          <a:bodyPr/>
          <a:lstStyle/>
          <a:p>
            <a:pPr marL="0" indent="0" algn="ctr">
              <a:buNone/>
            </a:pPr>
            <a:r>
              <a:rPr lang="en-US" b="1" dirty="0">
                <a:solidFill>
                  <a:schemeClr val="bg1"/>
                </a:solidFill>
              </a:rPr>
              <a:t>Since you have been raised to new life with Christ, set your sights on the realities of heaven, where Christ sits in the place of honor at God’s right hand. Think about the things of heaven, not the things of earth. For you died to this life, and your real life is hidden with Christ in God. Colossians 3:1-3</a:t>
            </a:r>
          </a:p>
        </p:txBody>
      </p:sp>
      <p:sp>
        <p:nvSpPr>
          <p:cNvPr id="2" name="TextBox 1"/>
          <p:cNvSpPr txBox="1"/>
          <p:nvPr/>
        </p:nvSpPr>
        <p:spPr>
          <a:xfrm>
            <a:off x="2541476" y="304800"/>
            <a:ext cx="4061048" cy="1323439"/>
          </a:xfrm>
          <a:prstGeom prst="rect">
            <a:avLst/>
          </a:prstGeom>
          <a:noFill/>
        </p:spPr>
        <p:txBody>
          <a:bodyPr wrap="none" rtlCol="0">
            <a:spAutoFit/>
          </a:bodyPr>
          <a:lstStyle/>
          <a:p>
            <a:r>
              <a:rPr lang="en-US" sz="8000" b="1" dirty="0">
                <a:solidFill>
                  <a:srgbClr val="FFFF00"/>
                </a:solidFill>
              </a:rPr>
              <a:t>Tuning in</a:t>
            </a:r>
            <a:endParaRPr lang="en-US" sz="8000" dirty="0">
              <a:solidFill>
                <a:srgbClr val="FFFF00"/>
              </a:solidFill>
            </a:endParaRPr>
          </a:p>
        </p:txBody>
      </p:sp>
    </p:spTree>
    <p:extLst>
      <p:ext uri="{BB962C8B-B14F-4D97-AF65-F5344CB8AC3E}">
        <p14:creationId xmlns:p14="http://schemas.microsoft.com/office/powerpoint/2010/main" val="183574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9180723"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704160" y="4114800"/>
            <a:ext cx="7772400" cy="1470025"/>
          </a:xfrm>
        </p:spPr>
        <p:txBody>
          <a:bodyPr>
            <a:normAutofit fontScale="90000"/>
          </a:bodyPr>
          <a:lstStyle/>
          <a:p>
            <a:r>
              <a:rPr lang="en-US" sz="8000" b="1" dirty="0">
                <a:solidFill>
                  <a:srgbClr val="FFFF00"/>
                </a:solidFill>
                <a:effectLst>
                  <a:outerShdw blurRad="38100" dist="38100" dir="2700000" algn="tl">
                    <a:srgbClr val="000000">
                      <a:alpha val="43137"/>
                    </a:srgbClr>
                  </a:outerShdw>
                </a:effectLst>
              </a:rPr>
              <a:t>Place – Space - Pace</a:t>
            </a:r>
          </a:p>
        </p:txBody>
      </p:sp>
    </p:spTree>
    <p:extLst>
      <p:ext uri="{BB962C8B-B14F-4D97-AF65-F5344CB8AC3E}">
        <p14:creationId xmlns:p14="http://schemas.microsoft.com/office/powerpoint/2010/main" val="1920034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 y="0"/>
            <a:ext cx="9169831" cy="6858000"/>
          </a:xfrm>
          <a:prstGeom prst="rect">
            <a:avLst/>
          </a:prstGeom>
        </p:spPr>
      </p:pic>
      <p:sp>
        <p:nvSpPr>
          <p:cNvPr id="2" name="Title 1"/>
          <p:cNvSpPr>
            <a:spLocks noGrp="1"/>
          </p:cNvSpPr>
          <p:nvPr>
            <p:ph type="title"/>
          </p:nvPr>
        </p:nvSpPr>
        <p:spPr>
          <a:xfrm>
            <a:off x="533400" y="2895600"/>
            <a:ext cx="8229600" cy="1143000"/>
          </a:xfrm>
        </p:spPr>
        <p:txBody>
          <a:bodyPr>
            <a:normAutofit fontScale="90000"/>
          </a:bodyPr>
          <a:lstStyle/>
          <a:p>
            <a:pPr lvl="0"/>
            <a:r>
              <a:rPr lang="en-US" dirty="0"/>
              <a:t/>
            </a:r>
            <a:br>
              <a:rPr lang="en-US" dirty="0"/>
            </a:br>
            <a:endParaRPr lang="en-US" dirty="0"/>
          </a:p>
        </p:txBody>
      </p:sp>
      <p:sp>
        <p:nvSpPr>
          <p:cNvPr id="5" name="TextBox 4"/>
          <p:cNvSpPr txBox="1"/>
          <p:nvPr/>
        </p:nvSpPr>
        <p:spPr>
          <a:xfrm>
            <a:off x="228600" y="228600"/>
            <a:ext cx="6172200" cy="6247864"/>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alpha val="43137"/>
                    </a:srgbClr>
                  </a:outerShdw>
                </a:effectLst>
              </a:rPr>
              <a:t>Guidelines for hearing from the Holy Spirit:</a:t>
            </a:r>
          </a:p>
          <a:p>
            <a:endParaRPr lang="en-US" sz="4000" b="1" dirty="0">
              <a:solidFill>
                <a:srgbClr val="FFFF00"/>
              </a:solidFill>
              <a:effectLst>
                <a:outerShdw blurRad="38100" dist="38100" dir="2700000" algn="tl">
                  <a:srgbClr val="000000">
                    <a:alpha val="43137"/>
                  </a:srgbClr>
                </a:outerShdw>
              </a:effectLst>
            </a:endParaRPr>
          </a:p>
          <a:p>
            <a:pPr lvl="0"/>
            <a:r>
              <a:rPr lang="en-US" sz="4000" b="1" dirty="0">
                <a:solidFill>
                  <a:srgbClr val="FFFF00"/>
                </a:solidFill>
                <a:effectLst>
                  <a:outerShdw blurRad="38100" dist="38100" dir="2700000" algn="tl">
                    <a:srgbClr val="000000">
                      <a:alpha val="43137"/>
                    </a:srgbClr>
                  </a:outerShdw>
                </a:effectLst>
              </a:rPr>
              <a:t>- Must be God-centered</a:t>
            </a:r>
          </a:p>
          <a:p>
            <a:pPr lvl="0"/>
            <a:r>
              <a:rPr lang="en-US" sz="4000" b="1" dirty="0">
                <a:solidFill>
                  <a:srgbClr val="FFFF00"/>
                </a:solidFill>
                <a:effectLst>
                  <a:outerShdw blurRad="38100" dist="38100" dir="2700000" algn="tl">
                    <a:srgbClr val="000000">
                      <a:alpha val="43137"/>
                    </a:srgbClr>
                  </a:outerShdw>
                </a:effectLst>
              </a:rPr>
              <a:t>- Must be Biblically accurate</a:t>
            </a:r>
          </a:p>
          <a:p>
            <a:pPr lvl="0"/>
            <a:r>
              <a:rPr lang="en-US" sz="4000" b="1" dirty="0">
                <a:solidFill>
                  <a:srgbClr val="FFFF00"/>
                </a:solidFill>
                <a:effectLst>
                  <a:outerShdw blurRad="38100" dist="38100" dir="2700000" algn="tl">
                    <a:srgbClr val="000000">
                      <a:alpha val="43137"/>
                    </a:srgbClr>
                  </a:outerShdw>
                </a:effectLst>
              </a:rPr>
              <a:t>- Must produce greater intimacy with Christ</a:t>
            </a:r>
          </a:p>
          <a:p>
            <a:pPr lvl="0"/>
            <a:r>
              <a:rPr lang="en-US" sz="4000" b="1" dirty="0">
                <a:solidFill>
                  <a:srgbClr val="FFFF00"/>
                </a:solidFill>
                <a:effectLst>
                  <a:outerShdw blurRad="38100" dist="38100" dir="2700000" algn="tl">
                    <a:srgbClr val="000000">
                      <a:alpha val="43137"/>
                    </a:srgbClr>
                  </a:outerShdw>
                </a:effectLst>
              </a:rPr>
              <a:t>- Must produce love, joy and peace (fruits of the Spirit)</a:t>
            </a:r>
          </a:p>
        </p:txBody>
      </p:sp>
    </p:spTree>
    <p:extLst>
      <p:ext uri="{BB962C8B-B14F-4D97-AF65-F5344CB8AC3E}">
        <p14:creationId xmlns:p14="http://schemas.microsoft.com/office/powerpoint/2010/main" val="1903502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28252</TotalTime>
  <Words>478</Words>
  <Application>Microsoft Office PowerPoint</Application>
  <PresentationFormat>On-screen Show (4:3)</PresentationFormat>
  <Paragraphs>62</Paragraphs>
  <Slides>37</Slides>
  <Notes>0</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37</vt:i4>
      </vt:variant>
    </vt:vector>
  </HeadingPairs>
  <TitlesOfParts>
    <vt:vector size="45" baseType="lpstr">
      <vt:lpstr>Arial</vt:lpstr>
      <vt:lpstr>Calibri</vt:lpstr>
      <vt:lpstr>Office Theme</vt:lpstr>
      <vt:lpstr>1_Office Theme</vt:lpstr>
      <vt:lpstr>2_Office Theme</vt:lpstr>
      <vt:lpstr>3_Office Theme</vt:lpstr>
      <vt:lpstr>4_Office Theme</vt:lpstr>
      <vt:lpstr>5_Office Theme</vt:lpstr>
      <vt:lpstr>Hearing from the Holy Spirit</vt:lpstr>
      <vt:lpstr>Introduction  Hearing – Receiving – Following - Flowing  </vt:lpstr>
      <vt:lpstr>Hearing  Don’t you realize that your body is the temple of the Holy Spirit, who lives in you and was given to you by God? You do not belong to yourself. 1 Corinthians 6:19  But the person who is joined to the Lord is one spirit with him. 1 Corinthians 6:17  So I say, let the Holy Spirit guide your lives. Then you won’t be doing what your sinful nature craves. Gal. 5:16  My lover said to me, “Rise up, my darling! Come away with me, my fair one! Song of Solomon 2:10</vt:lpstr>
      <vt:lpstr>Suppressing Holy Spirit</vt:lpstr>
      <vt:lpstr>1 Thessalonians 5:19-22 Do not stifle the Holy Spirit. Do not scoff at prophecies,  but test everything that is said. Hold on to what is good.  Stay away from every kind of evil. (NLT) Don’t suppress the Spirit, and don’t stifle those who have a word from the Master. On the other hand, don’t be gullible. Check out everything, and keep only what’s good. Throw out anything tainted with evil. (MSG)</vt:lpstr>
      <vt:lpstr>Rejecting the words and works of the Holy Spirit because they are unfamiliar or uncomfortable to us suppresses, stifles and quenches the Spirit. Rejecting His gifts, wisdom and guidance stifles and grieves Him.  Repentance of these actions is needed before you can move on. To begin hearing and experiencing all Holy Spirit has for you, make it right. </vt:lpstr>
      <vt:lpstr>PowerPoint Presentation</vt:lpstr>
      <vt:lpstr>Place – Space - Pace</vt:lpstr>
      <vt:lpstr> </vt:lpstr>
      <vt:lpstr> </vt:lpstr>
      <vt:lpstr> </vt:lpstr>
      <vt:lpstr> </vt:lpstr>
      <vt:lpstr> </vt:lpstr>
      <vt:lpstr> </vt:lpstr>
      <vt:lpstr> </vt:lpstr>
      <vt:lpstr> </vt:lpstr>
      <vt:lpstr> </vt:lpstr>
      <vt:lpstr>Practice</vt:lpstr>
      <vt:lpstr> </vt:lpstr>
      <vt:lpstr>Filling up  Be careful how you live. Don’t live like fools, but like those who are wise.  Make the most of every opportunity in these evil days.  Don’t act thoughtlessly, but understand what the Lord wants you to do.  Don’t be drunk with wine, because that will ruin your life. Instead, be filled with the Holy Spirit,  singing psalms and hymns and spiritual songs among yourselves, and making music to the Lord in your hearts.  And give thanks for everything to God the Father in the name of our Lord Jesus Christ. Ephesians 5:11-20  </vt:lpstr>
      <vt:lpstr>The Holy Spirit within you must be fed</vt:lpstr>
      <vt:lpstr>PowerPoint Presentation</vt:lpstr>
      <vt:lpstr>PowerPoint Presentation</vt:lpstr>
      <vt:lpstr>Living by the Spirit’s power  Those who belong to Christ Jesus have nailed the passions and desires of their sinful nature to his cross and crucified them there.  Since we are living by the Spirit, let us follow the Spirit’s leading in every part of our lives. Galatians 5:24-25 We are destroying speculations (wrong thinking or reasoning) and every lofty thing raised up against the knowledge of God, and we are taking (daily battle) every thought captive (Military term – continually taking captive) to the obedience of Christ (this is the end result) 2 Corinthians 10:5 </vt:lpstr>
      <vt:lpstr>Practice</vt:lpstr>
      <vt:lpstr> </vt:lpstr>
      <vt:lpstr>Trying too hard  How foolish can you be? After starting your new lives in the Spirit, why are you now trying to become perfect by your own human effort? Galatians 3:3</vt:lpstr>
      <vt:lpstr>Legalism Leash  So Christ has truly set us free. Now make sure that you stay free, and don’t get tied up again in slavery to the law. Galatians 5:1</vt:lpstr>
      <vt:lpstr>Making it weird  My lover said to me, “Rise up, my darling! Come away with me, my fair one! Song of Solomon 2:10  Look! I stand at the door and knock. If you hear my voice and open the door, I will come in, and we will share a meal together as friends. Rev. 3:20</vt:lpstr>
      <vt:lpstr>PowerPoint Presentation</vt:lpstr>
      <vt:lpstr>PowerPoint Presentation</vt:lpstr>
      <vt:lpstr> Practice flowing</vt:lpstr>
      <vt:lpstr>Hearing for others</vt:lpstr>
      <vt:lpstr>Be a pipeline, not a DJ.</vt:lpstr>
      <vt:lpstr>Practice</vt:lpstr>
      <vt:lpstr> Feedback &amp; questions</vt:lpstr>
      <vt:lpstr>Walking it out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Charlotte</cp:lastModifiedBy>
  <cp:revision>34</cp:revision>
  <dcterms:created xsi:type="dcterms:W3CDTF">2015-07-11T21:07:40Z</dcterms:created>
  <dcterms:modified xsi:type="dcterms:W3CDTF">2018-04-16T18:40:51Z</dcterms:modified>
</cp:coreProperties>
</file>